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4" r:id="rId20"/>
    <p:sldId id="271" r:id="rId21"/>
    <p:sldId id="272" r:id="rId22"/>
    <p:sldId id="273" r:id="rId23"/>
    <p:sldId id="275" r:id="rId24"/>
    <p:sldId id="276"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44" y="-4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1C8322F6-1C60-46CF-968C-BC20E470F443}" type="datetimeFigureOut">
              <a:rPr lang="en-US" smtClean="0"/>
              <a:t>4/27/2023</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5EEB83C2-341F-4C28-A243-1C56DDDA54D3}"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58206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8322F6-1C60-46CF-968C-BC20E470F443}" type="datetimeFigureOut">
              <a:rPr lang="en-US" smtClean="0"/>
              <a:t>4/27/2023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22944684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8322F6-1C60-46CF-968C-BC20E470F443}"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269820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8322F6-1C60-46CF-968C-BC20E470F443}"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220505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8322F6-1C60-46CF-968C-BC20E470F443}"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14577546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8322F6-1C60-46CF-968C-BC20E470F443}"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8026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8322F6-1C60-46CF-968C-BC20E470F443}"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754528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8322F6-1C60-46CF-968C-BC20E470F443}"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253121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8322F6-1C60-46CF-968C-BC20E470F443}"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32544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8322F6-1C60-46CF-968C-BC20E470F443}"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2186716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8322F6-1C60-46CF-968C-BC20E470F443}"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96403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C8322F6-1C60-46CF-968C-BC20E470F443}" type="datetimeFigureOut">
              <a:rPr lang="en-US" smtClean="0"/>
              <a:t>4/27/2023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25146506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8322F6-1C60-46CF-968C-BC20E470F443}" type="datetimeFigureOut">
              <a:rPr lang="en-US" smtClean="0"/>
              <a:t>4/27/2023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EB83C2-341F-4C28-A243-1C56DDDA54D3}"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75430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C8322F6-1C60-46CF-968C-BC20E470F443}" type="datetimeFigureOut">
              <a:rPr lang="en-US" smtClean="0"/>
              <a:t>4/27/2023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EB83C2-341F-4C28-A243-1C56DDDA54D3}"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39483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8322F6-1C60-46CF-968C-BC20E470F443}" type="datetimeFigureOut">
              <a:rPr lang="en-US" smtClean="0"/>
              <a:t>4/27/2023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3860869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8322F6-1C60-46CF-968C-BC20E470F443}" type="datetimeFigureOut">
              <a:rPr lang="en-US" smtClean="0"/>
              <a:t>4/27/2023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EB83C2-341F-4C28-A243-1C56DDDA54D3}"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24737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8322F6-1C60-46CF-968C-BC20E470F443}" type="datetimeFigureOut">
              <a:rPr lang="en-US" smtClean="0"/>
              <a:t>4/27/2023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226587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C8322F6-1C60-46CF-968C-BC20E470F443}" type="datetimeFigureOut">
              <a:rPr lang="en-US" smtClean="0"/>
              <a:t>4/27/2023</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EEB83C2-341F-4C28-A243-1C56DDDA54D3}" type="slidenum">
              <a:rPr lang="en-US" smtClean="0"/>
              <a:t>‹#›</a:t>
            </a:fld>
            <a:endParaRPr lang="en-US"/>
          </a:p>
        </p:txBody>
      </p:sp>
    </p:spTree>
    <p:extLst>
      <p:ext uri="{BB962C8B-B14F-4D97-AF65-F5344CB8AC3E}">
        <p14:creationId xmlns:p14="http://schemas.microsoft.com/office/powerpoint/2010/main" val="27368212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26.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Video 3" descr="Satellite Dish At Night">
            <a:extLst>
              <a:ext uri="{FF2B5EF4-FFF2-40B4-BE49-F238E27FC236}">
                <a16:creationId xmlns:a16="http://schemas.microsoft.com/office/drawing/2014/main" id="{B7B368A8-9C4F-1B0B-B9EF-FB29860A03A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mt="60000"/>
          </a:blip>
          <a:srcRect t="284" r="-1" b="-1"/>
          <a:stretch/>
        </p:blipFill>
        <p:spPr>
          <a:xfrm>
            <a:off x="20" y="10"/>
            <a:ext cx="12191979" cy="6857989"/>
          </a:xfrm>
          <a:prstGeom prst="rect">
            <a:avLst/>
          </a:prstGeom>
        </p:spPr>
      </p:pic>
      <p:sp>
        <p:nvSpPr>
          <p:cNvPr id="2" name="Title 1">
            <a:extLst>
              <a:ext uri="{FF2B5EF4-FFF2-40B4-BE49-F238E27FC236}">
                <a16:creationId xmlns:a16="http://schemas.microsoft.com/office/drawing/2014/main" id="{7EEC4B63-3135-A59A-AA03-0CA933A69C6A}"/>
              </a:ext>
            </a:extLst>
          </p:cNvPr>
          <p:cNvSpPr>
            <a:spLocks noGrp="1"/>
          </p:cNvSpPr>
          <p:nvPr>
            <p:ph type="ctrTitle"/>
          </p:nvPr>
        </p:nvSpPr>
        <p:spPr>
          <a:xfrm>
            <a:off x="521208" y="822961"/>
            <a:ext cx="7241032" cy="4475714"/>
          </a:xfrm>
        </p:spPr>
        <p:txBody>
          <a:bodyPr>
            <a:normAutofit/>
          </a:bodyPr>
          <a:lstStyle/>
          <a:p>
            <a:r>
              <a:rPr lang="en-US" dirty="0">
                <a:solidFill>
                  <a:srgbClr val="FFFFFF"/>
                </a:solidFill>
              </a:rPr>
              <a:t>EED 374</a:t>
            </a:r>
            <a:br>
              <a:rPr lang="en-US" dirty="0">
                <a:solidFill>
                  <a:srgbClr val="FFFFFF"/>
                </a:solidFill>
              </a:rPr>
            </a:br>
            <a:r>
              <a:rPr lang="en-US" dirty="0">
                <a:solidFill>
                  <a:srgbClr val="FFFFFF"/>
                </a:solidFill>
              </a:rPr>
              <a:t>Radar Engineering</a:t>
            </a:r>
            <a:br>
              <a:rPr lang="en-US" dirty="0">
                <a:solidFill>
                  <a:srgbClr val="FFFFFF"/>
                </a:solidFill>
              </a:rPr>
            </a:br>
            <a:br>
              <a:rPr lang="en-US" dirty="0">
                <a:solidFill>
                  <a:srgbClr val="FFFFFF"/>
                </a:solidFill>
              </a:rPr>
            </a:br>
            <a:r>
              <a:rPr lang="en-US" dirty="0">
                <a:solidFill>
                  <a:srgbClr val="FFFFFF"/>
                </a:solidFill>
              </a:rPr>
              <a:t>Delay Line Canceller(DLC)</a:t>
            </a:r>
            <a:endParaRPr lang="en-IN" dirty="0">
              <a:solidFill>
                <a:srgbClr val="FFFFFF"/>
              </a:solidFill>
            </a:endParaRPr>
          </a:p>
        </p:txBody>
      </p:sp>
      <p:sp>
        <p:nvSpPr>
          <p:cNvPr id="3" name="Subtitle 2">
            <a:extLst>
              <a:ext uri="{FF2B5EF4-FFF2-40B4-BE49-F238E27FC236}">
                <a16:creationId xmlns:a16="http://schemas.microsoft.com/office/drawing/2014/main" id="{9080AC52-B354-A490-1F62-214DE0D3E8D9}"/>
              </a:ext>
            </a:extLst>
          </p:cNvPr>
          <p:cNvSpPr>
            <a:spLocks noGrp="1"/>
          </p:cNvSpPr>
          <p:nvPr>
            <p:ph type="subTitle" idx="1"/>
          </p:nvPr>
        </p:nvSpPr>
        <p:spPr>
          <a:xfrm>
            <a:off x="2357120" y="3261361"/>
            <a:ext cx="9333978" cy="2636604"/>
          </a:xfrm>
        </p:spPr>
        <p:txBody>
          <a:bodyPr>
            <a:noAutofit/>
          </a:bodyPr>
          <a:lstStyle/>
          <a:p>
            <a:pPr algn="r"/>
            <a:r>
              <a:rPr lang="en-US" b="1" dirty="0">
                <a:solidFill>
                  <a:srgbClr val="FFFFFF"/>
                </a:solidFill>
                <a:latin typeface="+mj-lt"/>
              </a:rPr>
              <a:t>Group members:</a:t>
            </a:r>
          </a:p>
          <a:p>
            <a:pPr algn="r"/>
            <a:r>
              <a:rPr lang="en-US" b="1" dirty="0">
                <a:solidFill>
                  <a:srgbClr val="FFFFFF"/>
                </a:solidFill>
                <a:latin typeface="+mj-lt"/>
              </a:rPr>
              <a:t>Dushyant Singh Satyapal : 2010111237</a:t>
            </a:r>
          </a:p>
          <a:p>
            <a:pPr algn="r"/>
            <a:r>
              <a:rPr lang="en-US" b="1" dirty="0">
                <a:solidFill>
                  <a:srgbClr val="FFFFFF"/>
                </a:solidFill>
                <a:latin typeface="+mj-lt"/>
              </a:rPr>
              <a:t>Suresh </a:t>
            </a:r>
            <a:r>
              <a:rPr lang="en-US" b="1" dirty="0" err="1">
                <a:solidFill>
                  <a:srgbClr val="FFFFFF"/>
                </a:solidFill>
                <a:latin typeface="+mj-lt"/>
              </a:rPr>
              <a:t>Kaistha</a:t>
            </a:r>
            <a:r>
              <a:rPr lang="en-US" b="1" dirty="0">
                <a:solidFill>
                  <a:srgbClr val="FFFFFF"/>
                </a:solidFill>
                <a:latin typeface="+mj-lt"/>
              </a:rPr>
              <a:t>: 2010110666</a:t>
            </a:r>
          </a:p>
          <a:p>
            <a:pPr algn="r"/>
            <a:r>
              <a:rPr lang="en-US" b="1" dirty="0">
                <a:solidFill>
                  <a:srgbClr val="FFFFFF"/>
                </a:solidFill>
                <a:latin typeface="+mj-lt"/>
              </a:rPr>
              <a:t>Abhijeet Singh Chahal: 2010110019</a:t>
            </a:r>
          </a:p>
          <a:p>
            <a:pPr algn="r"/>
            <a:r>
              <a:rPr lang="en-US" b="1" dirty="0">
                <a:solidFill>
                  <a:srgbClr val="FFFFFF"/>
                </a:solidFill>
                <a:latin typeface="+mj-lt"/>
              </a:rPr>
              <a:t>Prashant Kumar: 2010110871</a:t>
            </a:r>
          </a:p>
          <a:p>
            <a:pPr algn="r"/>
            <a:r>
              <a:rPr lang="en-US" b="1" dirty="0" err="1">
                <a:solidFill>
                  <a:srgbClr val="FFFFFF"/>
                </a:solidFill>
                <a:latin typeface="+mj-lt"/>
              </a:rPr>
              <a:t>Ishanay</a:t>
            </a:r>
            <a:r>
              <a:rPr lang="en-US" b="1" dirty="0">
                <a:solidFill>
                  <a:srgbClr val="FFFFFF"/>
                </a:solidFill>
                <a:latin typeface="+mj-lt"/>
              </a:rPr>
              <a:t> Sharma: 2010110750</a:t>
            </a:r>
            <a:endParaRPr lang="en-IN" b="1" dirty="0">
              <a:solidFill>
                <a:srgbClr val="FFFFFF"/>
              </a:solidFill>
              <a:latin typeface="+mj-lt"/>
            </a:endParaRPr>
          </a:p>
        </p:txBody>
      </p:sp>
    </p:spTree>
    <p:extLst>
      <p:ext uri="{BB962C8B-B14F-4D97-AF65-F5344CB8AC3E}">
        <p14:creationId xmlns:p14="http://schemas.microsoft.com/office/powerpoint/2010/main" val="3184230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4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E1CB9-483A-449A-7D22-059BAF5893AA}"/>
              </a:ext>
            </a:extLst>
          </p:cNvPr>
          <p:cNvSpPr>
            <a:spLocks noGrp="1"/>
          </p:cNvSpPr>
          <p:nvPr>
            <p:ph type="title"/>
          </p:nvPr>
        </p:nvSpPr>
        <p:spPr>
          <a:xfrm>
            <a:off x="1295401" y="765384"/>
            <a:ext cx="9601196" cy="1791548"/>
          </a:xfrm>
        </p:spPr>
        <p:txBody>
          <a:bodyPr>
            <a:normAutofit fontScale="90000"/>
          </a:bodyPr>
          <a:lstStyle/>
          <a:p>
            <a:r>
              <a:rPr lang="en-IN" sz="4400" dirty="0">
                <a:effectLst/>
                <a:latin typeface="Times New Roman" panose="02020603050405020304" pitchFamily="18" charset="0"/>
                <a:ea typeface="Times New Roman" panose="02020603050405020304" pitchFamily="18" charset="0"/>
              </a:rPr>
              <a:t>Simulation of DLC on white Gaussian noise:</a:t>
            </a:r>
            <a:br>
              <a:rPr lang="en-IN" sz="4400" dirty="0">
                <a:effectLst/>
                <a:latin typeface="Arial" panose="020B0604020202020204" pitchFamily="34" charset="0"/>
                <a:ea typeface="Arial" panose="020B0604020202020204" pitchFamily="34" charset="0"/>
              </a:rPr>
            </a:br>
            <a:br>
              <a:rPr lang="en-IN" dirty="0"/>
            </a:br>
            <a:endParaRPr lang="en-IN" dirty="0"/>
          </a:p>
        </p:txBody>
      </p:sp>
      <p:pic>
        <p:nvPicPr>
          <p:cNvPr id="4" name="image10.png">
            <a:extLst>
              <a:ext uri="{FF2B5EF4-FFF2-40B4-BE49-F238E27FC236}">
                <a16:creationId xmlns:a16="http://schemas.microsoft.com/office/drawing/2014/main" id="{1FB8B9A8-6C5C-7B65-EFC6-F851FA67E485}"/>
              </a:ext>
            </a:extLst>
          </p:cNvPr>
          <p:cNvPicPr>
            <a:picLocks noGrp="1"/>
          </p:cNvPicPr>
          <p:nvPr>
            <p:ph idx="1"/>
          </p:nvPr>
        </p:nvPicPr>
        <p:blipFill>
          <a:blip r:embed="rId2"/>
          <a:srcRect/>
          <a:stretch>
            <a:fillRect/>
          </a:stretch>
        </p:blipFill>
        <p:spPr>
          <a:xfrm>
            <a:off x="962657" y="1589923"/>
            <a:ext cx="6005701" cy="4358931"/>
          </a:xfrm>
          <a:prstGeom prst="rect">
            <a:avLst/>
          </a:prstGeom>
          <a:ln/>
        </p:spPr>
      </p:pic>
      <p:pic>
        <p:nvPicPr>
          <p:cNvPr id="5" name="image19.png">
            <a:extLst>
              <a:ext uri="{FF2B5EF4-FFF2-40B4-BE49-F238E27FC236}">
                <a16:creationId xmlns:a16="http://schemas.microsoft.com/office/drawing/2014/main" id="{94CDD440-855D-A6BD-5AE9-BDFB18A73FB9}"/>
              </a:ext>
            </a:extLst>
          </p:cNvPr>
          <p:cNvPicPr/>
          <p:nvPr/>
        </p:nvPicPr>
        <p:blipFill>
          <a:blip r:embed="rId3"/>
          <a:srcRect/>
          <a:stretch>
            <a:fillRect/>
          </a:stretch>
        </p:blipFill>
        <p:spPr>
          <a:xfrm>
            <a:off x="8830149" y="1375938"/>
            <a:ext cx="2916448" cy="2174982"/>
          </a:xfrm>
          <a:prstGeom prst="rect">
            <a:avLst/>
          </a:prstGeom>
          <a:ln/>
        </p:spPr>
      </p:pic>
      <p:pic>
        <p:nvPicPr>
          <p:cNvPr id="6" name="image24.png">
            <a:extLst>
              <a:ext uri="{FF2B5EF4-FFF2-40B4-BE49-F238E27FC236}">
                <a16:creationId xmlns:a16="http://schemas.microsoft.com/office/drawing/2014/main" id="{92904DF4-2264-3152-5D4F-932BD270C5E9}"/>
              </a:ext>
            </a:extLst>
          </p:cNvPr>
          <p:cNvPicPr/>
          <p:nvPr/>
        </p:nvPicPr>
        <p:blipFill>
          <a:blip r:embed="rId4"/>
          <a:srcRect/>
          <a:stretch>
            <a:fillRect/>
          </a:stretch>
        </p:blipFill>
        <p:spPr>
          <a:xfrm>
            <a:off x="8830150" y="3719987"/>
            <a:ext cx="2916448" cy="2617843"/>
          </a:xfrm>
          <a:prstGeom prst="rect">
            <a:avLst/>
          </a:prstGeom>
          <a:ln/>
        </p:spPr>
      </p:pic>
    </p:spTree>
    <p:extLst>
      <p:ext uri="{BB962C8B-B14F-4D97-AF65-F5344CB8AC3E}">
        <p14:creationId xmlns:p14="http://schemas.microsoft.com/office/powerpoint/2010/main" val="3169876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DE130-F503-AC33-285A-DB1FF68B7C95}"/>
              </a:ext>
            </a:extLst>
          </p:cNvPr>
          <p:cNvSpPr>
            <a:spLocks noGrp="1"/>
          </p:cNvSpPr>
          <p:nvPr>
            <p:ph type="title"/>
          </p:nvPr>
        </p:nvSpPr>
        <p:spPr/>
        <p:txBody>
          <a:bodyPr>
            <a:noAutofit/>
          </a:bodyPr>
          <a:lstStyle/>
          <a:p>
            <a:r>
              <a:rPr lang="en-IN" sz="3200" b="1" dirty="0">
                <a:effectLst/>
                <a:latin typeface="Times New Roman" panose="02020603050405020304" pitchFamily="18" charset="0"/>
                <a:ea typeface="Times New Roman" panose="02020603050405020304" pitchFamily="18" charset="0"/>
              </a:rPr>
              <a:t>Response of sinusoidal echo in the presence of AWGN noise</a:t>
            </a:r>
            <a:br>
              <a:rPr lang="en-IN" sz="3200" dirty="0">
                <a:effectLst/>
                <a:latin typeface="Arial" panose="020B0604020202020204" pitchFamily="34" charset="0"/>
                <a:ea typeface="Arial" panose="020B0604020202020204" pitchFamily="34" charset="0"/>
              </a:rPr>
            </a:br>
            <a:endParaRPr lang="en-IN" sz="3200" dirty="0"/>
          </a:p>
        </p:txBody>
      </p:sp>
      <p:pic>
        <p:nvPicPr>
          <p:cNvPr id="4" name="image21.png">
            <a:extLst>
              <a:ext uri="{FF2B5EF4-FFF2-40B4-BE49-F238E27FC236}">
                <a16:creationId xmlns:a16="http://schemas.microsoft.com/office/drawing/2014/main" id="{6D040096-C7FB-54ED-CDB9-9246390493D3}"/>
              </a:ext>
            </a:extLst>
          </p:cNvPr>
          <p:cNvPicPr>
            <a:picLocks noGrp="1"/>
          </p:cNvPicPr>
          <p:nvPr>
            <p:ph idx="1"/>
          </p:nvPr>
        </p:nvPicPr>
        <p:blipFill>
          <a:blip r:embed="rId2"/>
          <a:srcRect/>
          <a:stretch>
            <a:fillRect/>
          </a:stretch>
        </p:blipFill>
        <p:spPr>
          <a:xfrm>
            <a:off x="9121621" y="2751137"/>
            <a:ext cx="2493314" cy="3317875"/>
          </a:xfrm>
          <a:prstGeom prst="rect">
            <a:avLst/>
          </a:prstGeom>
          <a:ln/>
        </p:spPr>
      </p:pic>
      <p:pic>
        <p:nvPicPr>
          <p:cNvPr id="6" name="image4.png">
            <a:extLst>
              <a:ext uri="{FF2B5EF4-FFF2-40B4-BE49-F238E27FC236}">
                <a16:creationId xmlns:a16="http://schemas.microsoft.com/office/drawing/2014/main" id="{266843F5-E42E-6E44-48A3-7CF9410875E7}"/>
              </a:ext>
            </a:extLst>
          </p:cNvPr>
          <p:cNvPicPr/>
          <p:nvPr/>
        </p:nvPicPr>
        <p:blipFill>
          <a:blip r:embed="rId3"/>
          <a:srcRect/>
          <a:stretch>
            <a:fillRect/>
          </a:stretch>
        </p:blipFill>
        <p:spPr>
          <a:xfrm>
            <a:off x="772160" y="2619057"/>
            <a:ext cx="7898524" cy="2836702"/>
          </a:xfrm>
          <a:prstGeom prst="rect">
            <a:avLst/>
          </a:prstGeom>
          <a:ln/>
        </p:spPr>
      </p:pic>
    </p:spTree>
    <p:extLst>
      <p:ext uri="{BB962C8B-B14F-4D97-AF65-F5344CB8AC3E}">
        <p14:creationId xmlns:p14="http://schemas.microsoft.com/office/powerpoint/2010/main" val="720153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D27F1DF9-E10B-4970-96A2-1D8EBA48F7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0">
            <a:extLst>
              <a:ext uri="{FF2B5EF4-FFF2-40B4-BE49-F238E27FC236}">
                <a16:creationId xmlns:a16="http://schemas.microsoft.com/office/drawing/2014/main" id="{117DA863-3DD0-4429-9C9D-E627FBD11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4611" y="350556"/>
            <a:ext cx="11542779" cy="6156888"/>
          </a:xfrm>
          <a:prstGeom prst="rect">
            <a:avLst/>
          </a:prstGeom>
          <a:solidFill>
            <a:srgbClr val="FFFFFF"/>
          </a:solidFill>
          <a:ln w="25400" cap="flat">
            <a:solidFill>
              <a:schemeClr val="accent1"/>
            </a:solidFill>
            <a:miter lim="800000"/>
          </a:ln>
        </p:spPr>
        <p:style>
          <a:lnRef idx="1">
            <a:schemeClr val="accent1"/>
          </a:lnRef>
          <a:fillRef idx="3">
            <a:schemeClr val="accent1"/>
          </a:fillRef>
          <a:effectRef idx="2">
            <a:schemeClr val="accent1"/>
          </a:effectRef>
          <a:fontRef idx="minor">
            <a:schemeClr val="lt1"/>
          </a:fontRef>
        </p:style>
      </p:sp>
      <p:pic>
        <p:nvPicPr>
          <p:cNvPr id="3" name="image13.png">
            <a:extLst>
              <a:ext uri="{FF2B5EF4-FFF2-40B4-BE49-F238E27FC236}">
                <a16:creationId xmlns:a16="http://schemas.microsoft.com/office/drawing/2014/main" id="{BCACEA47-078F-19F4-8418-A1C20FA1E51B}"/>
              </a:ext>
            </a:extLst>
          </p:cNvPr>
          <p:cNvPicPr/>
          <p:nvPr/>
        </p:nvPicPr>
        <p:blipFill>
          <a:blip r:embed="rId2"/>
          <a:stretch>
            <a:fillRect/>
          </a:stretch>
        </p:blipFill>
        <p:spPr>
          <a:xfrm>
            <a:off x="634457" y="1361440"/>
            <a:ext cx="4465863" cy="4267340"/>
          </a:xfrm>
          <a:prstGeom prst="rect">
            <a:avLst/>
          </a:prstGeom>
        </p:spPr>
      </p:pic>
      <p:pic>
        <p:nvPicPr>
          <p:cNvPr id="4" name="image7.png">
            <a:extLst>
              <a:ext uri="{FF2B5EF4-FFF2-40B4-BE49-F238E27FC236}">
                <a16:creationId xmlns:a16="http://schemas.microsoft.com/office/drawing/2014/main" id="{89746C9E-3293-6DD5-0177-6F4ABE63C27E}"/>
              </a:ext>
            </a:extLst>
          </p:cNvPr>
          <p:cNvPicPr/>
          <p:nvPr/>
        </p:nvPicPr>
        <p:blipFill>
          <a:blip r:embed="rId3"/>
          <a:stretch>
            <a:fillRect/>
          </a:stretch>
        </p:blipFill>
        <p:spPr>
          <a:xfrm>
            <a:off x="5410166" y="1076960"/>
            <a:ext cx="6147377" cy="5008880"/>
          </a:xfrm>
          <a:prstGeom prst="rect">
            <a:avLst/>
          </a:prstGeom>
        </p:spPr>
      </p:pic>
    </p:spTree>
    <p:extLst>
      <p:ext uri="{BB962C8B-B14F-4D97-AF65-F5344CB8AC3E}">
        <p14:creationId xmlns:p14="http://schemas.microsoft.com/office/powerpoint/2010/main" val="33049889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05A2B-9AB2-7E7A-AF21-964F8A68BEE7}"/>
              </a:ext>
            </a:extLst>
          </p:cNvPr>
          <p:cNvSpPr>
            <a:spLocks noGrp="1"/>
          </p:cNvSpPr>
          <p:nvPr>
            <p:ph type="title"/>
          </p:nvPr>
        </p:nvSpPr>
        <p:spPr/>
        <p:txBody>
          <a:bodyPr>
            <a:noAutofit/>
          </a:bodyPr>
          <a:lstStyle/>
          <a:p>
            <a:r>
              <a:rPr lang="en-IN" sz="4000" b="1" dirty="0">
                <a:latin typeface="Times New Roman" panose="02020603050405020304" pitchFamily="18" charset="0"/>
                <a:ea typeface="Times New Roman" panose="02020603050405020304" pitchFamily="18" charset="0"/>
              </a:rPr>
              <a:t>E</a:t>
            </a:r>
            <a:r>
              <a:rPr lang="en-IN" sz="4000" b="1" dirty="0">
                <a:effectLst/>
                <a:latin typeface="Times New Roman" panose="02020603050405020304" pitchFamily="18" charset="0"/>
                <a:ea typeface="Times New Roman" panose="02020603050405020304" pitchFamily="18" charset="0"/>
              </a:rPr>
              <a:t>cho is at blind speed (Single DLC)</a:t>
            </a:r>
            <a:br>
              <a:rPr lang="en-IN" sz="4000" dirty="0">
                <a:effectLst/>
                <a:latin typeface="Arial" panose="020B0604020202020204" pitchFamily="34" charset="0"/>
                <a:ea typeface="Arial" panose="020B0604020202020204" pitchFamily="34" charset="0"/>
              </a:rPr>
            </a:br>
            <a:endParaRPr lang="en-IN" sz="4000" dirty="0"/>
          </a:p>
        </p:txBody>
      </p:sp>
      <p:pic>
        <p:nvPicPr>
          <p:cNvPr id="4" name="image27.png">
            <a:extLst>
              <a:ext uri="{FF2B5EF4-FFF2-40B4-BE49-F238E27FC236}">
                <a16:creationId xmlns:a16="http://schemas.microsoft.com/office/drawing/2014/main" id="{F086E89D-B457-1A35-2BD4-77F2D2E04516}"/>
              </a:ext>
            </a:extLst>
          </p:cNvPr>
          <p:cNvPicPr>
            <a:picLocks noGrp="1"/>
          </p:cNvPicPr>
          <p:nvPr>
            <p:ph idx="1"/>
          </p:nvPr>
        </p:nvPicPr>
        <p:blipFill>
          <a:blip r:embed="rId2"/>
          <a:srcRect/>
          <a:stretch>
            <a:fillRect/>
          </a:stretch>
        </p:blipFill>
        <p:spPr>
          <a:xfrm>
            <a:off x="1681127" y="2487789"/>
            <a:ext cx="8458553" cy="3388079"/>
          </a:xfrm>
          <a:prstGeom prst="rect">
            <a:avLst/>
          </a:prstGeom>
          <a:ln/>
        </p:spPr>
      </p:pic>
    </p:spTree>
    <p:extLst>
      <p:ext uri="{BB962C8B-B14F-4D97-AF65-F5344CB8AC3E}">
        <p14:creationId xmlns:p14="http://schemas.microsoft.com/office/powerpoint/2010/main" val="1478910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26.png">
            <a:extLst>
              <a:ext uri="{FF2B5EF4-FFF2-40B4-BE49-F238E27FC236}">
                <a16:creationId xmlns:a16="http://schemas.microsoft.com/office/drawing/2014/main" id="{65ED53F0-F350-8AE0-1A80-C77417E49C43}"/>
              </a:ext>
            </a:extLst>
          </p:cNvPr>
          <p:cNvPicPr/>
          <p:nvPr/>
        </p:nvPicPr>
        <p:blipFill>
          <a:blip r:embed="rId2"/>
          <a:srcRect/>
          <a:stretch>
            <a:fillRect/>
          </a:stretch>
        </p:blipFill>
        <p:spPr>
          <a:xfrm>
            <a:off x="2519680" y="1513840"/>
            <a:ext cx="6918960" cy="4033519"/>
          </a:xfrm>
          <a:prstGeom prst="rect">
            <a:avLst/>
          </a:prstGeom>
          <a:ln/>
        </p:spPr>
      </p:pic>
    </p:spTree>
    <p:extLst>
      <p:ext uri="{BB962C8B-B14F-4D97-AF65-F5344CB8AC3E}">
        <p14:creationId xmlns:p14="http://schemas.microsoft.com/office/powerpoint/2010/main" val="594155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C9C3C-D0A1-AC1B-F9AB-B63D53BCB0CC}"/>
              </a:ext>
            </a:extLst>
          </p:cNvPr>
          <p:cNvSpPr>
            <a:spLocks noGrp="1"/>
          </p:cNvSpPr>
          <p:nvPr>
            <p:ph type="title"/>
          </p:nvPr>
        </p:nvSpPr>
        <p:spPr>
          <a:xfrm>
            <a:off x="1295401" y="890692"/>
            <a:ext cx="9601196" cy="1303867"/>
          </a:xfrm>
        </p:spPr>
        <p:txBody>
          <a:bodyPr>
            <a:normAutofit/>
          </a:bodyPr>
          <a:lstStyle/>
          <a:p>
            <a:r>
              <a:rPr lang="en-IN" sz="4000" b="1" dirty="0">
                <a:effectLst/>
                <a:latin typeface="Times New Roman" panose="02020603050405020304" pitchFamily="18" charset="0"/>
                <a:ea typeface="Times New Roman" panose="02020603050405020304" pitchFamily="18" charset="0"/>
              </a:rPr>
              <a:t>Clutter Attenuation</a:t>
            </a:r>
            <a:endParaRPr lang="en-IN" sz="4000" dirty="0"/>
          </a:p>
        </p:txBody>
      </p:sp>
      <p:sp>
        <p:nvSpPr>
          <p:cNvPr id="3" name="Content Placeholder 2">
            <a:extLst>
              <a:ext uri="{FF2B5EF4-FFF2-40B4-BE49-F238E27FC236}">
                <a16:creationId xmlns:a16="http://schemas.microsoft.com/office/drawing/2014/main" id="{0F483100-124D-6993-F092-3AE4047687B4}"/>
              </a:ext>
            </a:extLst>
          </p:cNvPr>
          <p:cNvSpPr>
            <a:spLocks noGrp="1"/>
          </p:cNvSpPr>
          <p:nvPr>
            <p:ph idx="1"/>
          </p:nvPr>
        </p:nvSpPr>
        <p:spPr>
          <a:xfrm>
            <a:off x="1043940" y="2377440"/>
            <a:ext cx="10104117" cy="3843868"/>
          </a:xfrm>
        </p:spPr>
        <p:txBody>
          <a:bodyPr>
            <a:normAutofit lnSpcReduction="10000"/>
          </a:bodyPr>
          <a:lstStyle/>
          <a:p>
            <a:pPr>
              <a:lnSpc>
                <a:spcPct val="175000"/>
              </a:lnSpc>
              <a:spcBef>
                <a:spcPts val="1500"/>
              </a:spcBef>
              <a:spcAft>
                <a:spcPts val="1500"/>
              </a:spcAft>
            </a:pPr>
            <a:r>
              <a:rPr lang="en-IN" sz="1800" dirty="0">
                <a:effectLst/>
                <a:latin typeface="Times New Roman" panose="02020603050405020304" pitchFamily="18" charset="0"/>
                <a:ea typeface="Times New Roman" panose="02020603050405020304" pitchFamily="18" charset="0"/>
              </a:rPr>
              <a:t>Clutter attenuation refers to reducing or eliminating unwanted signals in radar systems, which can interfere with detecting the desired target signals. One way to accomplish this is by using the Delay Line Canceller.</a:t>
            </a:r>
          </a:p>
          <a:p>
            <a:pPr>
              <a:lnSpc>
                <a:spcPct val="175000"/>
              </a:lnSpc>
              <a:spcBef>
                <a:spcPts val="1500"/>
              </a:spcBef>
              <a:spcAft>
                <a:spcPts val="1500"/>
              </a:spcAft>
            </a:pPr>
            <a:r>
              <a:rPr lang="en-IN" sz="1800" dirty="0">
                <a:effectLst/>
                <a:latin typeface="Times New Roman" panose="02020603050405020304" pitchFamily="18" charset="0"/>
                <a:ea typeface="Times New Roman" panose="02020603050405020304" pitchFamily="18" charset="0"/>
              </a:rPr>
              <a:t>clutter power spectral density is represented by a Gaussian function and is written as.</a:t>
            </a:r>
          </a:p>
          <a:p>
            <a:pPr marL="0" indent="0">
              <a:lnSpc>
                <a:spcPct val="115000"/>
              </a:lnSpc>
              <a:spcBef>
                <a:spcPts val="1500"/>
              </a:spcBef>
              <a:spcAft>
                <a:spcPts val="1500"/>
              </a:spcAft>
              <a:buNone/>
            </a:pPr>
            <a:r>
              <a:rPr lang="en-IN" sz="1800" b="1" i="1" dirty="0">
                <a:effectLst/>
                <a:latin typeface="Times New Roman" panose="02020603050405020304" pitchFamily="18" charset="0"/>
                <a:ea typeface="Times New Roman" panose="02020603050405020304" pitchFamily="18" charset="0"/>
              </a:rPr>
              <a:t>					W(f)=W</a:t>
            </a:r>
            <a:r>
              <a:rPr lang="en-IN" sz="1800" b="1" i="1" baseline="-25000" dirty="0">
                <a:effectLst/>
                <a:latin typeface="Times New Roman" panose="02020603050405020304" pitchFamily="18" charset="0"/>
                <a:ea typeface="Times New Roman" panose="02020603050405020304" pitchFamily="18" charset="0"/>
              </a:rPr>
              <a:t>0</a:t>
            </a:r>
            <a:r>
              <a:rPr lang="en-IN" sz="1800" b="1" i="1" dirty="0">
                <a:effectLst/>
                <a:latin typeface="Times New Roman" panose="02020603050405020304" pitchFamily="18" charset="0"/>
                <a:ea typeface="Times New Roman" panose="02020603050405020304" pitchFamily="18" charset="0"/>
              </a:rPr>
              <a:t> exp(- f </a:t>
            </a:r>
            <a:r>
              <a:rPr lang="en-IN" sz="1800" b="1" i="1" baseline="30000" dirty="0">
                <a:effectLst/>
                <a:latin typeface="Times New Roman" panose="02020603050405020304" pitchFamily="18" charset="0"/>
                <a:ea typeface="Times New Roman" panose="02020603050405020304" pitchFamily="18" charset="0"/>
              </a:rPr>
              <a:t>2</a:t>
            </a:r>
            <a:r>
              <a:rPr lang="en-IN" sz="1800" b="1" i="1" dirty="0">
                <a:effectLst/>
                <a:latin typeface="Times New Roman" panose="02020603050405020304" pitchFamily="18" charset="0"/>
                <a:ea typeface="Times New Roman" panose="02020603050405020304" pitchFamily="18" charset="0"/>
              </a:rPr>
              <a:t>/ 2σ</a:t>
            </a:r>
            <a:r>
              <a:rPr lang="en-IN" sz="1800" b="1" i="1" baseline="-25000" dirty="0">
                <a:effectLst/>
                <a:latin typeface="Times New Roman" panose="02020603050405020304" pitchFamily="18" charset="0"/>
                <a:ea typeface="Times New Roman" panose="02020603050405020304" pitchFamily="18" charset="0"/>
              </a:rPr>
              <a:t>c</a:t>
            </a:r>
            <a:r>
              <a:rPr lang="en-IN" sz="1800" b="1" i="1" baseline="30000" dirty="0">
                <a:effectLst/>
                <a:latin typeface="Times New Roman" panose="02020603050405020304" pitchFamily="18" charset="0"/>
                <a:ea typeface="Times New Roman" panose="02020603050405020304" pitchFamily="18" charset="0"/>
              </a:rPr>
              <a:t>2</a:t>
            </a:r>
            <a:r>
              <a:rPr lang="en-IN" sz="1800" b="1" i="1" dirty="0">
                <a:effectLst/>
                <a:latin typeface="Times New Roman" panose="02020603050405020304" pitchFamily="18" charset="0"/>
                <a:ea typeface="Times New Roman" panose="02020603050405020304" pitchFamily="18" charset="0"/>
              </a:rPr>
              <a:t>) = W</a:t>
            </a:r>
            <a:r>
              <a:rPr lang="en-IN" sz="1800" b="1" i="1" baseline="-25000" dirty="0">
                <a:effectLst/>
                <a:latin typeface="Times New Roman" panose="02020603050405020304" pitchFamily="18" charset="0"/>
                <a:ea typeface="Times New Roman" panose="02020603050405020304" pitchFamily="18" charset="0"/>
              </a:rPr>
              <a:t>0 </a:t>
            </a:r>
            <a:r>
              <a:rPr lang="en-IN" sz="1800" b="1" i="1" dirty="0">
                <a:effectLst/>
                <a:latin typeface="Times New Roman" panose="02020603050405020304" pitchFamily="18" charset="0"/>
                <a:ea typeface="Times New Roman" panose="02020603050405020304" pitchFamily="18" charset="0"/>
              </a:rPr>
              <a:t>exp(- f </a:t>
            </a:r>
            <a:r>
              <a:rPr lang="en-IN" sz="1800" b="1" i="1" baseline="30000" dirty="0">
                <a:effectLst/>
                <a:latin typeface="Times New Roman" panose="02020603050405020304" pitchFamily="18" charset="0"/>
                <a:ea typeface="Times New Roman" panose="02020603050405020304" pitchFamily="18" charset="0"/>
              </a:rPr>
              <a:t>2 </a:t>
            </a:r>
            <a:r>
              <a:rPr lang="en-IN" sz="1800" b="1" i="1" dirty="0">
                <a:effectLst/>
                <a:latin typeface="Times New Roman" panose="02020603050405020304" pitchFamily="18" charset="0"/>
                <a:ea typeface="Times New Roman" panose="02020603050405020304" pitchFamily="18" charset="0"/>
              </a:rPr>
              <a:t>λ</a:t>
            </a:r>
            <a:r>
              <a:rPr lang="en-IN" sz="1800" b="1" i="1" baseline="30000" dirty="0">
                <a:effectLst/>
                <a:latin typeface="Times New Roman" panose="02020603050405020304" pitchFamily="18" charset="0"/>
                <a:ea typeface="Times New Roman" panose="02020603050405020304" pitchFamily="18" charset="0"/>
              </a:rPr>
              <a:t>2</a:t>
            </a:r>
            <a:r>
              <a:rPr lang="en-IN" sz="1800" b="1" i="1" dirty="0">
                <a:effectLst/>
                <a:latin typeface="Times New Roman" panose="02020603050405020304" pitchFamily="18" charset="0"/>
                <a:ea typeface="Times New Roman" panose="02020603050405020304" pitchFamily="18" charset="0"/>
              </a:rPr>
              <a:t>/ 8σ</a:t>
            </a:r>
            <a:r>
              <a:rPr lang="en-IN" sz="1800" b="1" i="1" baseline="-25000" dirty="0">
                <a:effectLst/>
                <a:latin typeface="Times New Roman" panose="02020603050405020304" pitchFamily="18" charset="0"/>
                <a:ea typeface="Times New Roman" panose="02020603050405020304" pitchFamily="18" charset="0"/>
              </a:rPr>
              <a:t>v</a:t>
            </a:r>
            <a:r>
              <a:rPr lang="en-IN" sz="1800" b="1" i="1" baseline="30000" dirty="0">
                <a:effectLst/>
                <a:latin typeface="Times New Roman" panose="02020603050405020304" pitchFamily="18" charset="0"/>
                <a:ea typeface="Times New Roman" panose="02020603050405020304" pitchFamily="18" charset="0"/>
              </a:rPr>
              <a:t>2</a:t>
            </a:r>
            <a:r>
              <a:rPr lang="en-IN" sz="1800" b="1" i="1" dirty="0">
                <a:effectLst/>
                <a:latin typeface="Gungsuh" panose="02030600000101010101" pitchFamily="18" charset="-127"/>
                <a:ea typeface="Arial" panose="020B0604020202020204" pitchFamily="34" charset="0"/>
                <a:cs typeface="Gungsuh" panose="02030600000101010101" pitchFamily="18" charset="-127"/>
              </a:rPr>
              <a:t>)                         f ≥0</a:t>
            </a:r>
            <a:endParaRPr lang="en-IN" sz="1800" dirty="0">
              <a:effectLst/>
              <a:latin typeface="Arial" panose="020B0604020202020204" pitchFamily="34" charset="0"/>
              <a:ea typeface="Arial" panose="020B0604020202020204" pitchFamily="34" charset="0"/>
            </a:endParaRPr>
          </a:p>
          <a:p>
            <a:r>
              <a:rPr lang="en-IN" sz="1800" dirty="0">
                <a:effectLst/>
                <a:latin typeface="Times New Roman" panose="02020603050405020304" pitchFamily="18" charset="0"/>
                <a:ea typeface="Times New Roman" panose="02020603050405020304" pitchFamily="18" charset="0"/>
              </a:rPr>
              <a:t>Where W</a:t>
            </a:r>
            <a:r>
              <a:rPr lang="en-IN" sz="1800" baseline="-25000" dirty="0">
                <a:effectLst/>
                <a:latin typeface="Times New Roman" panose="02020603050405020304" pitchFamily="18" charset="0"/>
                <a:ea typeface="Times New Roman" panose="02020603050405020304" pitchFamily="18" charset="0"/>
              </a:rPr>
              <a:t>0</a:t>
            </a:r>
            <a:r>
              <a:rPr lang="en-IN" sz="1800" dirty="0">
                <a:effectLst/>
                <a:latin typeface="Times New Roman" panose="02020603050405020304" pitchFamily="18" charset="0"/>
                <a:ea typeface="Times New Roman" panose="02020603050405020304" pitchFamily="18" charset="0"/>
              </a:rPr>
              <a:t> = peak value of the clutter power spectral density, at f=0, </a:t>
            </a:r>
            <a:r>
              <a:rPr lang="en-IN" sz="1800" dirty="0" err="1">
                <a:effectLst/>
                <a:latin typeface="Times New Roman" panose="02020603050405020304" pitchFamily="18" charset="0"/>
                <a:ea typeface="Times New Roman" panose="02020603050405020304" pitchFamily="18" charset="0"/>
              </a:rPr>
              <a:t>σ</a:t>
            </a:r>
            <a:r>
              <a:rPr lang="en-IN" sz="1800" baseline="-25000" dirty="0" err="1">
                <a:effectLst/>
                <a:latin typeface="Times New Roman" panose="02020603050405020304" pitchFamily="18" charset="0"/>
                <a:ea typeface="Times New Roman" panose="02020603050405020304" pitchFamily="18" charset="0"/>
              </a:rPr>
              <a:t>c</a:t>
            </a:r>
            <a:r>
              <a:rPr lang="en-IN" sz="1800" dirty="0">
                <a:effectLst/>
                <a:latin typeface="Times New Roman" panose="02020603050405020304" pitchFamily="18" charset="0"/>
                <a:ea typeface="Times New Roman" panose="02020603050405020304" pitchFamily="18" charset="0"/>
              </a:rPr>
              <a:t>= standard deviation of clutter spectrum in hertz, </a:t>
            </a:r>
            <a:r>
              <a:rPr lang="en-IN" sz="1800" dirty="0" err="1">
                <a:effectLst/>
                <a:latin typeface="Times New Roman" panose="02020603050405020304" pitchFamily="18" charset="0"/>
                <a:ea typeface="Times New Roman" panose="02020603050405020304" pitchFamily="18" charset="0"/>
              </a:rPr>
              <a:t>σ</a:t>
            </a:r>
            <a:r>
              <a:rPr lang="en-IN" sz="1800" baseline="-25000" dirty="0" err="1">
                <a:effectLst/>
                <a:latin typeface="Times New Roman" panose="02020603050405020304" pitchFamily="18" charset="0"/>
                <a:ea typeface="Times New Roman" panose="02020603050405020304" pitchFamily="18" charset="0"/>
              </a:rPr>
              <a:t>v</a:t>
            </a:r>
            <a:r>
              <a:rPr lang="en-IN" sz="1800" dirty="0">
                <a:effectLst/>
                <a:latin typeface="Times New Roman" panose="02020603050405020304" pitchFamily="18" charset="0"/>
                <a:ea typeface="Times New Roman" panose="02020603050405020304" pitchFamily="18" charset="0"/>
              </a:rPr>
              <a:t>= standard deviation of the clutter spectrum in meters/second</a:t>
            </a:r>
            <a:endParaRPr lang="en-IN" sz="1800" dirty="0"/>
          </a:p>
          <a:p>
            <a:pPr>
              <a:lnSpc>
                <a:spcPct val="175000"/>
              </a:lnSpc>
              <a:spcBef>
                <a:spcPts val="1500"/>
              </a:spcBef>
              <a:spcAft>
                <a:spcPts val="1500"/>
              </a:spcAft>
            </a:pPr>
            <a:endParaRPr lang="en-IN" sz="1800" dirty="0">
              <a:latin typeface="Arial" panose="020B0604020202020204" pitchFamily="34" charset="0"/>
              <a:ea typeface="Times New Roman" panose="02020603050405020304" pitchFamily="18" charset="0"/>
            </a:endParaRPr>
          </a:p>
          <a:p>
            <a:pPr marL="0" indent="0">
              <a:lnSpc>
                <a:spcPct val="175000"/>
              </a:lnSpc>
              <a:spcBef>
                <a:spcPts val="1500"/>
              </a:spcBef>
              <a:spcAft>
                <a:spcPts val="1500"/>
              </a:spcAft>
              <a:buNone/>
            </a:pPr>
            <a:endParaRPr lang="en-IN" sz="18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12735908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10" name="Picture 9">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1" name="Rectangle 10">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2" name="Picture 11">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3" name="Picture 12">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5" name="Straight Connector 14">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Rectangle 16">
            <a:extLst>
              <a:ext uri="{FF2B5EF4-FFF2-40B4-BE49-F238E27FC236}">
                <a16:creationId xmlns:a16="http://schemas.microsoft.com/office/drawing/2014/main" id="{1CD07172-CD61-45EB-BEE3-F644503E5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ADA5DB-ED12-413A-AAB5-6A8D1152E6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4"/>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BA45E5C-ACB9-49E8-B4DB-5255C2376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6991498-C284-8A7A-E455-2454EF5A2271}"/>
              </a:ext>
            </a:extLst>
          </p:cNvPr>
          <p:cNvSpPr>
            <a:spLocks noGrp="1"/>
          </p:cNvSpPr>
          <p:nvPr>
            <p:ph type="title"/>
          </p:nvPr>
        </p:nvSpPr>
        <p:spPr>
          <a:xfrm>
            <a:off x="826852" y="872061"/>
            <a:ext cx="3073940" cy="3436688"/>
          </a:xfrm>
        </p:spPr>
        <p:txBody>
          <a:bodyPr vert="horz" lIns="91440" tIns="45720" rIns="91440" bIns="45720" rtlCol="0" anchor="b">
            <a:normAutofit/>
          </a:bodyPr>
          <a:lstStyle/>
          <a:p>
            <a:r>
              <a:rPr lang="en-US" b="1" dirty="0">
                <a:solidFill>
                  <a:srgbClr val="262626"/>
                </a:solidFill>
              </a:rPr>
              <a:t>Clutter Attenuation</a:t>
            </a:r>
            <a:endParaRPr lang="en-US" dirty="0">
              <a:solidFill>
                <a:srgbClr val="262626"/>
              </a:solidFill>
            </a:endParaRPr>
          </a:p>
        </p:txBody>
      </p:sp>
      <p:sp useBgFill="1">
        <p:nvSpPr>
          <p:cNvPr id="23" name="Rectangle 22">
            <a:extLst>
              <a:ext uri="{FF2B5EF4-FFF2-40B4-BE49-F238E27FC236}">
                <a16:creationId xmlns:a16="http://schemas.microsoft.com/office/drawing/2014/main" id="{857E618C-1D7B-4A51-90C1-6106CD8A1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3.png">
            <a:extLst>
              <a:ext uri="{FF2B5EF4-FFF2-40B4-BE49-F238E27FC236}">
                <a16:creationId xmlns:a16="http://schemas.microsoft.com/office/drawing/2014/main" id="{90385463-97F2-2B8F-8C5E-86CC468E743F}"/>
              </a:ext>
            </a:extLst>
          </p:cNvPr>
          <p:cNvPicPr/>
          <p:nvPr/>
        </p:nvPicPr>
        <p:blipFill>
          <a:blip r:embed="rId5"/>
          <a:stretch>
            <a:fillRect/>
          </a:stretch>
        </p:blipFill>
        <p:spPr>
          <a:xfrm>
            <a:off x="5435910" y="1383500"/>
            <a:ext cx="6098041" cy="4039952"/>
          </a:xfrm>
          <a:prstGeom prst="rect">
            <a:avLst/>
          </a:prstGeom>
        </p:spPr>
      </p:pic>
    </p:spTree>
    <p:extLst>
      <p:ext uri="{BB962C8B-B14F-4D97-AF65-F5344CB8AC3E}">
        <p14:creationId xmlns:p14="http://schemas.microsoft.com/office/powerpoint/2010/main" val="12296541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83CA5-8D79-9706-B5B2-B2797A759223}"/>
              </a:ext>
            </a:extLst>
          </p:cNvPr>
          <p:cNvSpPr>
            <a:spLocks noGrp="1"/>
          </p:cNvSpPr>
          <p:nvPr>
            <p:ph type="title"/>
          </p:nvPr>
        </p:nvSpPr>
        <p:spPr>
          <a:xfrm>
            <a:off x="1295402" y="982132"/>
            <a:ext cx="9601196" cy="1303867"/>
          </a:xfrm>
        </p:spPr>
        <p:txBody>
          <a:bodyPr>
            <a:normAutofit/>
          </a:bodyPr>
          <a:lstStyle/>
          <a:p>
            <a:r>
              <a:rPr lang="en-IN" sz="4400" b="1" dirty="0">
                <a:effectLst/>
                <a:latin typeface="Times New Roman" panose="02020603050405020304" pitchFamily="18" charset="0"/>
                <a:ea typeface="Times New Roman" panose="02020603050405020304" pitchFamily="18" charset="0"/>
              </a:rPr>
              <a:t>Clutter Attenuation</a:t>
            </a:r>
            <a:endParaRPr lang="en-IN" dirty="0">
              <a:solidFill>
                <a:srgbClr val="262626"/>
              </a:solidFill>
            </a:endParaRPr>
          </a:p>
        </p:txBody>
      </p:sp>
      <p:pic>
        <p:nvPicPr>
          <p:cNvPr id="4" name="image9.png">
            <a:extLst>
              <a:ext uri="{FF2B5EF4-FFF2-40B4-BE49-F238E27FC236}">
                <a16:creationId xmlns:a16="http://schemas.microsoft.com/office/drawing/2014/main" id="{5182FFDD-B207-5901-10A9-A99EDC00002A}"/>
              </a:ext>
            </a:extLst>
          </p:cNvPr>
          <p:cNvPicPr/>
          <p:nvPr/>
        </p:nvPicPr>
        <p:blipFill>
          <a:blip r:embed="rId3"/>
          <a:stretch>
            <a:fillRect/>
          </a:stretch>
        </p:blipFill>
        <p:spPr>
          <a:xfrm>
            <a:off x="1434269" y="3666122"/>
            <a:ext cx="2739728" cy="922755"/>
          </a:xfrm>
          <a:prstGeom prst="rect">
            <a:avLst/>
          </a:prstGeom>
          <a:ln w="57150" cmpd="thickThin">
            <a:solidFill>
              <a:srgbClr val="7F7F7F"/>
            </a:solidFill>
            <a:miter lim="800000"/>
          </a:ln>
        </p:spPr>
      </p:pic>
      <p:sp>
        <p:nvSpPr>
          <p:cNvPr id="3" name="Content Placeholder 2">
            <a:extLst>
              <a:ext uri="{FF2B5EF4-FFF2-40B4-BE49-F238E27FC236}">
                <a16:creationId xmlns:a16="http://schemas.microsoft.com/office/drawing/2014/main" id="{27C9B629-A5A1-9D5C-F3F5-F1A28E6BD9F4}"/>
              </a:ext>
            </a:extLst>
          </p:cNvPr>
          <p:cNvSpPr>
            <a:spLocks noGrp="1"/>
          </p:cNvSpPr>
          <p:nvPr>
            <p:ph idx="1"/>
          </p:nvPr>
        </p:nvSpPr>
        <p:spPr>
          <a:xfrm>
            <a:off x="4639732" y="2556932"/>
            <a:ext cx="6256863" cy="3318936"/>
          </a:xfrm>
        </p:spPr>
        <p:txBody>
          <a:bodyPr>
            <a:normAutofit/>
          </a:bodyPr>
          <a:lstStyle/>
          <a:p>
            <a:r>
              <a:rPr lang="en-US">
                <a:solidFill>
                  <a:srgbClr val="262626"/>
                </a:solidFill>
              </a:rPr>
              <a:t>To simulate a clutter signal that is described by a gaussian power spectral density, we did the following:</a:t>
            </a:r>
          </a:p>
          <a:p>
            <a:pPr marL="0" indent="0">
              <a:buNone/>
            </a:pPr>
            <a:r>
              <a:rPr lang="en-US">
                <a:solidFill>
                  <a:srgbClr val="262626"/>
                </a:solidFill>
              </a:rPr>
              <a:t>1)	Generate band-limited white noise </a:t>
            </a:r>
          </a:p>
          <a:p>
            <a:pPr marL="0" indent="0">
              <a:buNone/>
            </a:pPr>
            <a:r>
              <a:rPr lang="en-US">
                <a:solidFill>
                  <a:srgbClr val="262626"/>
                </a:solidFill>
              </a:rPr>
              <a:t>2)	Filter it with a discrete gaussian filter</a:t>
            </a:r>
          </a:p>
          <a:p>
            <a:r>
              <a:rPr lang="en-US">
                <a:solidFill>
                  <a:srgbClr val="262626"/>
                </a:solidFill>
              </a:rPr>
              <a:t>To create the gaussian filter, we ran the following code:</a:t>
            </a:r>
          </a:p>
          <a:p>
            <a:endParaRPr lang="en-IN">
              <a:solidFill>
                <a:srgbClr val="262626"/>
              </a:solidFill>
            </a:endParaRPr>
          </a:p>
        </p:txBody>
      </p:sp>
    </p:spTree>
    <p:extLst>
      <p:ext uri="{BB962C8B-B14F-4D97-AF65-F5344CB8AC3E}">
        <p14:creationId xmlns:p14="http://schemas.microsoft.com/office/powerpoint/2010/main" val="6487057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B13F3-785A-2D0A-B588-1324F37257DD}"/>
              </a:ext>
            </a:extLst>
          </p:cNvPr>
          <p:cNvSpPr>
            <a:spLocks noGrp="1"/>
          </p:cNvSpPr>
          <p:nvPr>
            <p:ph type="title"/>
          </p:nvPr>
        </p:nvSpPr>
        <p:spPr>
          <a:xfrm>
            <a:off x="1272253" y="270401"/>
            <a:ext cx="9601196" cy="1303867"/>
          </a:xfrm>
        </p:spPr>
        <p:txBody>
          <a:bodyPr/>
          <a:lstStyle/>
          <a:p>
            <a:endParaRPr lang="en-IN" dirty="0"/>
          </a:p>
        </p:txBody>
      </p:sp>
      <p:sp>
        <p:nvSpPr>
          <p:cNvPr id="3" name="Content Placeholder 2">
            <a:extLst>
              <a:ext uri="{FF2B5EF4-FFF2-40B4-BE49-F238E27FC236}">
                <a16:creationId xmlns:a16="http://schemas.microsoft.com/office/drawing/2014/main" id="{D091BC3D-2D02-2AB9-6D65-9AB8CBBBC691}"/>
              </a:ext>
            </a:extLst>
          </p:cNvPr>
          <p:cNvSpPr>
            <a:spLocks noGrp="1"/>
          </p:cNvSpPr>
          <p:nvPr>
            <p:ph idx="1"/>
          </p:nvPr>
        </p:nvSpPr>
        <p:spPr>
          <a:xfrm>
            <a:off x="1318551" y="2022579"/>
            <a:ext cx="9601196" cy="3318936"/>
          </a:xfrm>
        </p:spPr>
        <p:txBody>
          <a:bodyPr/>
          <a:lstStyle/>
          <a:p>
            <a:r>
              <a:rPr lang="en-US" dirty="0"/>
              <a:t>C</a:t>
            </a:r>
            <a:r>
              <a:rPr lang="en-US" sz="2400" dirty="0"/>
              <a:t>opy the filter coefficients generated in ‘h’ to the discrete FIR filter block.</a:t>
            </a:r>
          </a:p>
          <a:p>
            <a:r>
              <a:rPr lang="en-IN" sz="2400" dirty="0">
                <a:effectLst/>
                <a:latin typeface="Times New Roman" panose="02020603050405020304" pitchFamily="18" charset="0"/>
                <a:ea typeface="Times New Roman" panose="02020603050405020304" pitchFamily="18" charset="0"/>
              </a:rPr>
              <a:t>Combining all the effects, we have the following final block diagram:</a:t>
            </a:r>
            <a:endParaRPr lang="en-IN" sz="2400" dirty="0">
              <a:effectLst/>
              <a:latin typeface="Arial" panose="020B0604020202020204" pitchFamily="34" charset="0"/>
              <a:ea typeface="Arial" panose="020B0604020202020204" pitchFamily="34" charset="0"/>
            </a:endParaRPr>
          </a:p>
          <a:p>
            <a:endParaRPr lang="en-US" sz="2400" dirty="0"/>
          </a:p>
          <a:p>
            <a:endParaRPr lang="en-US" sz="2400" dirty="0"/>
          </a:p>
          <a:p>
            <a:endParaRPr lang="en-US" dirty="0"/>
          </a:p>
          <a:p>
            <a:endParaRPr lang="en-IN" dirty="0"/>
          </a:p>
        </p:txBody>
      </p:sp>
      <p:pic>
        <p:nvPicPr>
          <p:cNvPr id="4" name="image8.png">
            <a:extLst>
              <a:ext uri="{FF2B5EF4-FFF2-40B4-BE49-F238E27FC236}">
                <a16:creationId xmlns:a16="http://schemas.microsoft.com/office/drawing/2014/main" id="{6DED89C5-22FA-DDDE-DF5B-5B9045E30947}"/>
              </a:ext>
            </a:extLst>
          </p:cNvPr>
          <p:cNvPicPr/>
          <p:nvPr/>
        </p:nvPicPr>
        <p:blipFill>
          <a:blip r:embed="rId2"/>
          <a:srcRect/>
          <a:stretch>
            <a:fillRect/>
          </a:stretch>
        </p:blipFill>
        <p:spPr>
          <a:xfrm>
            <a:off x="7947948" y="3682047"/>
            <a:ext cx="3557270" cy="1454785"/>
          </a:xfrm>
          <a:prstGeom prst="rect">
            <a:avLst/>
          </a:prstGeom>
          <a:ln w="12700">
            <a:solidFill>
              <a:srgbClr val="000000"/>
            </a:solidFill>
            <a:prstDash val="solid"/>
          </a:ln>
        </p:spPr>
      </p:pic>
      <p:pic>
        <p:nvPicPr>
          <p:cNvPr id="5" name="image18.png">
            <a:extLst>
              <a:ext uri="{FF2B5EF4-FFF2-40B4-BE49-F238E27FC236}">
                <a16:creationId xmlns:a16="http://schemas.microsoft.com/office/drawing/2014/main" id="{0858E3E6-093B-5D1C-D655-0FE87E57A43E}"/>
              </a:ext>
            </a:extLst>
          </p:cNvPr>
          <p:cNvPicPr/>
          <p:nvPr/>
        </p:nvPicPr>
        <p:blipFill>
          <a:blip r:embed="rId3"/>
          <a:srcRect/>
          <a:stretch>
            <a:fillRect/>
          </a:stretch>
        </p:blipFill>
        <p:spPr>
          <a:xfrm>
            <a:off x="1418877" y="3175000"/>
            <a:ext cx="5943600" cy="2952751"/>
          </a:xfrm>
          <a:prstGeom prst="rect">
            <a:avLst/>
          </a:prstGeom>
          <a:ln/>
        </p:spPr>
      </p:pic>
    </p:spTree>
    <p:extLst>
      <p:ext uri="{BB962C8B-B14F-4D97-AF65-F5344CB8AC3E}">
        <p14:creationId xmlns:p14="http://schemas.microsoft.com/office/powerpoint/2010/main" val="1125872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DB96F-1634-5440-F6D2-A7138D6E84B8}"/>
              </a:ext>
            </a:extLst>
          </p:cNvPr>
          <p:cNvSpPr>
            <a:spLocks noGrp="1"/>
          </p:cNvSpPr>
          <p:nvPr>
            <p:ph type="title"/>
          </p:nvPr>
        </p:nvSpPr>
        <p:spPr/>
        <p:txBody>
          <a:bodyPr/>
          <a:lstStyle/>
          <a:p>
            <a:r>
              <a:rPr lang="en-US" dirty="0"/>
              <a:t>Input and Output Plots</a:t>
            </a:r>
            <a:endParaRPr lang="en-IN" dirty="0"/>
          </a:p>
        </p:txBody>
      </p:sp>
      <p:pic>
        <p:nvPicPr>
          <p:cNvPr id="4" name="image23.png">
            <a:extLst>
              <a:ext uri="{FF2B5EF4-FFF2-40B4-BE49-F238E27FC236}">
                <a16:creationId xmlns:a16="http://schemas.microsoft.com/office/drawing/2014/main" id="{B5508174-705E-2C00-5C40-A87DA2BCB010}"/>
              </a:ext>
            </a:extLst>
          </p:cNvPr>
          <p:cNvPicPr>
            <a:picLocks noGrp="1"/>
          </p:cNvPicPr>
          <p:nvPr>
            <p:ph idx="1"/>
          </p:nvPr>
        </p:nvPicPr>
        <p:blipFill>
          <a:blip r:embed="rId2"/>
          <a:srcRect/>
          <a:stretch>
            <a:fillRect/>
          </a:stretch>
        </p:blipFill>
        <p:spPr>
          <a:xfrm>
            <a:off x="6421942" y="2465070"/>
            <a:ext cx="5129978" cy="3698663"/>
          </a:xfrm>
          <a:prstGeom prst="rect">
            <a:avLst/>
          </a:prstGeom>
          <a:ln/>
        </p:spPr>
      </p:pic>
      <p:pic>
        <p:nvPicPr>
          <p:cNvPr id="5" name="image12.png">
            <a:extLst>
              <a:ext uri="{FF2B5EF4-FFF2-40B4-BE49-F238E27FC236}">
                <a16:creationId xmlns:a16="http://schemas.microsoft.com/office/drawing/2014/main" id="{4FE5F4F4-B482-226E-32CA-69523926E2F1}"/>
              </a:ext>
            </a:extLst>
          </p:cNvPr>
          <p:cNvPicPr/>
          <p:nvPr/>
        </p:nvPicPr>
        <p:blipFill>
          <a:blip r:embed="rId3"/>
          <a:srcRect/>
          <a:stretch>
            <a:fillRect/>
          </a:stretch>
        </p:blipFill>
        <p:spPr>
          <a:xfrm>
            <a:off x="746760" y="2276477"/>
            <a:ext cx="5491480" cy="3880906"/>
          </a:xfrm>
          <a:prstGeom prst="rect">
            <a:avLst/>
          </a:prstGeom>
          <a:ln/>
        </p:spPr>
      </p:pic>
    </p:spTree>
    <p:extLst>
      <p:ext uri="{BB962C8B-B14F-4D97-AF65-F5344CB8AC3E}">
        <p14:creationId xmlns:p14="http://schemas.microsoft.com/office/powerpoint/2010/main" val="3354634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285F4-08BE-3D76-A7EE-B4FB28D071AD}"/>
              </a:ext>
            </a:extLst>
          </p:cNvPr>
          <p:cNvSpPr>
            <a:spLocks noGrp="1"/>
          </p:cNvSpPr>
          <p:nvPr>
            <p:ph type="title"/>
          </p:nvPr>
        </p:nvSpPr>
        <p:spPr>
          <a:xfrm>
            <a:off x="1295402" y="982132"/>
            <a:ext cx="9601196" cy="1303867"/>
          </a:xfrm>
        </p:spPr>
        <p:txBody>
          <a:bodyPr>
            <a:normAutofit/>
          </a:bodyPr>
          <a:lstStyle/>
          <a:p>
            <a:r>
              <a:rPr lang="en-US">
                <a:solidFill>
                  <a:srgbClr val="262626"/>
                </a:solidFill>
              </a:rPr>
              <a:t>Introduction</a:t>
            </a:r>
            <a:endParaRPr lang="en-IN">
              <a:solidFill>
                <a:srgbClr val="262626"/>
              </a:solidFill>
            </a:endParaRPr>
          </a:p>
        </p:txBody>
      </p:sp>
      <p:sp>
        <p:nvSpPr>
          <p:cNvPr id="3" name="Content Placeholder 2">
            <a:extLst>
              <a:ext uri="{FF2B5EF4-FFF2-40B4-BE49-F238E27FC236}">
                <a16:creationId xmlns:a16="http://schemas.microsoft.com/office/drawing/2014/main" id="{5003D4BE-D85B-EEAC-25F6-23BEC4466708}"/>
              </a:ext>
            </a:extLst>
          </p:cNvPr>
          <p:cNvSpPr>
            <a:spLocks noGrp="1"/>
          </p:cNvSpPr>
          <p:nvPr>
            <p:ph idx="1"/>
          </p:nvPr>
        </p:nvSpPr>
        <p:spPr>
          <a:xfrm>
            <a:off x="1295402" y="2556932"/>
            <a:ext cx="6256866" cy="3318936"/>
          </a:xfrm>
        </p:spPr>
        <p:txBody>
          <a:bodyPr>
            <a:normAutofit/>
          </a:bodyPr>
          <a:lstStyle/>
          <a:p>
            <a:pPr>
              <a:lnSpc>
                <a:spcPct val="90000"/>
              </a:lnSpc>
              <a:spcAft>
                <a:spcPts val="1500"/>
              </a:spcAft>
            </a:pPr>
            <a:r>
              <a:rPr lang="en-IN" sz="1900">
                <a:solidFill>
                  <a:srgbClr val="262626"/>
                </a:solidFill>
                <a:effectLst/>
                <a:latin typeface="Times New Roman" panose="02020603050405020304" pitchFamily="18" charset="0"/>
                <a:ea typeface="Times New Roman" panose="02020603050405020304" pitchFamily="18" charset="0"/>
              </a:rPr>
              <a:t>Delay line cancellers are widely used in digital communication and radar systems to mitigate the effects of channel distortion and unwanted echoes or interference, respectively. In radar systems, a delay line canceller is a specific signal processing technique that removes unwanted echoes or interference from the received radar signal. The delay line canceller works by introducing a delay into the received signal, matching the delay of the unwanted echoes or interference, and subtracting the delayed signal from the original received signal. This cancels out the unwanted echoes or interference, leaving only the desired signal.</a:t>
            </a:r>
            <a:endParaRPr lang="en-IN" sz="1900">
              <a:solidFill>
                <a:srgbClr val="262626"/>
              </a:solidFill>
              <a:effectLst/>
              <a:latin typeface="Arial" panose="020B0604020202020204" pitchFamily="34" charset="0"/>
              <a:ea typeface="Arial" panose="020B0604020202020204" pitchFamily="34" charset="0"/>
            </a:endParaRPr>
          </a:p>
        </p:txBody>
      </p:sp>
      <p:pic>
        <p:nvPicPr>
          <p:cNvPr id="1030" name="Picture 6">
            <a:extLst>
              <a:ext uri="{FF2B5EF4-FFF2-40B4-BE49-F238E27FC236}">
                <a16:creationId xmlns:a16="http://schemas.microsoft.com/office/drawing/2014/main" id="{22D15B8D-C14A-57D0-CE42-C674A717F10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3345" r="9867" b="-1"/>
          <a:stretch/>
        </p:blipFill>
        <p:spPr bwMode="auto">
          <a:xfrm>
            <a:off x="8462477" y="2701180"/>
            <a:ext cx="1984826" cy="2852640"/>
          </a:xfrm>
          <a:prstGeom prst="rect">
            <a:avLst/>
          </a:prstGeom>
          <a:noFill/>
          <a:ln w="57150" cmpd="thickThin">
            <a:solidFill>
              <a:srgbClr val="7F7F7F"/>
            </a:solidFill>
            <a:miter lim="800000"/>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24551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011FACCD-8B95-4879-B20F-26F41E8BC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E9B2A7AA-2C45-40F0-B861-4EB9AA9F66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accent1"/>
          </a:solidFill>
          <a:ln>
            <a:noFill/>
          </a:ln>
          <a:effectLst>
            <a:innerShdw blurRad="63500" dist="508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9FE7AC-8800-1431-8AD5-E21E33E4968D}"/>
              </a:ext>
            </a:extLst>
          </p:cNvPr>
          <p:cNvSpPr>
            <a:spLocks noGrp="1"/>
          </p:cNvSpPr>
          <p:nvPr>
            <p:ph type="title"/>
          </p:nvPr>
        </p:nvSpPr>
        <p:spPr>
          <a:xfrm>
            <a:off x="640080" y="635508"/>
            <a:ext cx="3354470" cy="5586984"/>
          </a:xfrm>
        </p:spPr>
        <p:txBody>
          <a:bodyPr>
            <a:normAutofit/>
          </a:bodyPr>
          <a:lstStyle/>
          <a:p>
            <a:r>
              <a:rPr lang="en-US" sz="4800" dirty="0">
                <a:solidFill>
                  <a:srgbClr val="FFFFFF"/>
                </a:solidFill>
              </a:rPr>
              <a:t>Conclusion</a:t>
            </a:r>
            <a:endParaRPr lang="en-IN" sz="4800" dirty="0">
              <a:solidFill>
                <a:srgbClr val="FFFFFF"/>
              </a:solidFill>
            </a:endParaRPr>
          </a:p>
        </p:txBody>
      </p:sp>
      <p:sp>
        <p:nvSpPr>
          <p:cNvPr id="18" name="Rectangle 11">
            <a:extLst>
              <a:ext uri="{FF2B5EF4-FFF2-40B4-BE49-F238E27FC236}">
                <a16:creationId xmlns:a16="http://schemas.microsoft.com/office/drawing/2014/main" id="{3CE3689C-E8F8-4542-8800-E68B764AF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746" y="0"/>
            <a:ext cx="7537704" cy="6858000"/>
          </a:xfrm>
          <a:prstGeom prst="rect">
            <a:avLst/>
          </a:prstGeom>
          <a:solidFill>
            <a:schemeClr val="tx2">
              <a:lumMod val="90000"/>
              <a:lumOff val="10000"/>
            </a:schemeClr>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B72A96A-6E22-892F-1642-74129323E6D2}"/>
              </a:ext>
            </a:extLst>
          </p:cNvPr>
          <p:cNvSpPr>
            <a:spLocks noGrp="1"/>
          </p:cNvSpPr>
          <p:nvPr>
            <p:ph idx="1"/>
          </p:nvPr>
        </p:nvSpPr>
        <p:spPr>
          <a:xfrm>
            <a:off x="5456262" y="793889"/>
            <a:ext cx="5935673" cy="5174774"/>
          </a:xfrm>
        </p:spPr>
        <p:txBody>
          <a:bodyPr anchor="ctr">
            <a:normAutofit/>
          </a:bodyPr>
          <a:lstStyle/>
          <a:p>
            <a:r>
              <a:rPr lang="en-IN" sz="2200" dirty="0">
                <a:solidFill>
                  <a:schemeClr val="bg1"/>
                </a:solidFill>
                <a:effectLst/>
                <a:latin typeface="Times New Roman" panose="02020603050405020304" pitchFamily="18" charset="0"/>
                <a:ea typeface="Times New Roman" panose="02020603050405020304" pitchFamily="18" charset="0"/>
              </a:rPr>
              <a:t>In conclusion, Delay Line Cancellers (DLCs) are a powerful tool for removing unwanted clutter from radar signals. Through the use of Simulink simulations, we have seen the effectiveness of DLCs in attenuating clutter caused by an AWGN channel. </a:t>
            </a:r>
            <a:r>
              <a:rPr lang="en-IN" sz="2200">
                <a:solidFill>
                  <a:schemeClr val="bg1"/>
                </a:solidFill>
                <a:effectLst/>
                <a:latin typeface="Times New Roman" panose="02020603050405020304" pitchFamily="18" charset="0"/>
                <a:ea typeface="Times New Roman" panose="02020603050405020304" pitchFamily="18" charset="0"/>
              </a:rPr>
              <a:t>Additionally, we have explored the impact of blind speed on the performance of DLCs and how different orders of DLCs can affect the clutter attenuation of the filter.</a:t>
            </a:r>
            <a:endParaRPr lang="en-IN" sz="2200">
              <a:solidFill>
                <a:schemeClr val="bg1"/>
              </a:solidFill>
              <a:effectLst/>
              <a:latin typeface="Arial" panose="020B0604020202020204" pitchFamily="34" charset="0"/>
              <a:ea typeface="Arial" panose="020B0604020202020204" pitchFamily="34" charset="0"/>
            </a:endParaRPr>
          </a:p>
          <a:p>
            <a:endParaRPr lang="en-IN" sz="2200">
              <a:solidFill>
                <a:schemeClr val="bg1"/>
              </a:solidFill>
            </a:endParaRPr>
          </a:p>
        </p:txBody>
      </p:sp>
      <p:sp>
        <p:nvSpPr>
          <p:cNvPr id="19" name="Rectangle 13">
            <a:extLst>
              <a:ext uri="{FF2B5EF4-FFF2-40B4-BE49-F238E27FC236}">
                <a16:creationId xmlns:a16="http://schemas.microsoft.com/office/drawing/2014/main" id="{52467CA7-F767-4582-9BB7-0B1AF75DF7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310" y="320040"/>
            <a:ext cx="6894576" cy="6217920"/>
          </a:xfrm>
          <a:prstGeom prst="rect">
            <a:avLst/>
          </a:prstGeom>
          <a:noFill/>
          <a:ln w="15875" cap="flat">
            <a:solidFill>
              <a:schemeClr val="accent1"/>
            </a:solidFill>
            <a:miter lim="800000"/>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9980218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75AC8-0D5F-CF14-6C7B-91566048416D}"/>
              </a:ext>
            </a:extLst>
          </p:cNvPr>
          <p:cNvSpPr>
            <a:spLocks noGrp="1"/>
          </p:cNvSpPr>
          <p:nvPr>
            <p:ph type="title"/>
          </p:nvPr>
        </p:nvSpPr>
        <p:spPr/>
        <p:txBody>
          <a:bodyPr/>
          <a:lstStyle/>
          <a:p>
            <a:r>
              <a:rPr lang="en-US" dirty="0"/>
              <a:t>Thank You</a:t>
            </a:r>
            <a:endParaRPr lang="en-IN" dirty="0"/>
          </a:p>
        </p:txBody>
      </p:sp>
      <p:pic>
        <p:nvPicPr>
          <p:cNvPr id="13" name="Content Placeholder 12">
            <a:extLst>
              <a:ext uri="{FF2B5EF4-FFF2-40B4-BE49-F238E27FC236}">
                <a16:creationId xmlns:a16="http://schemas.microsoft.com/office/drawing/2014/main" id="{07CDB319-C0F2-5E56-140B-B07382FA9CE5}"/>
              </a:ext>
            </a:extLst>
          </p:cNvPr>
          <p:cNvPicPr>
            <a:picLocks noGrp="1" noChangeAspect="1"/>
          </p:cNvPicPr>
          <p:nvPr>
            <p:ph idx="1"/>
          </p:nvPr>
        </p:nvPicPr>
        <p:blipFill>
          <a:blip r:embed="rId2"/>
          <a:stretch>
            <a:fillRect/>
          </a:stretch>
        </p:blipFill>
        <p:spPr>
          <a:xfrm>
            <a:off x="1188720" y="904481"/>
            <a:ext cx="9966960" cy="5221999"/>
          </a:xfrm>
        </p:spPr>
      </p:pic>
    </p:spTree>
    <p:extLst>
      <p:ext uri="{BB962C8B-B14F-4D97-AF65-F5344CB8AC3E}">
        <p14:creationId xmlns:p14="http://schemas.microsoft.com/office/powerpoint/2010/main" val="1678748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8" name="Picture 4" descr="Exclamation mark on a yellow background">
            <a:extLst>
              <a:ext uri="{FF2B5EF4-FFF2-40B4-BE49-F238E27FC236}">
                <a16:creationId xmlns:a16="http://schemas.microsoft.com/office/drawing/2014/main" id="{16565DE2-BF5F-7E92-101E-78D4090A66A3}"/>
              </a:ext>
            </a:extLst>
          </p:cNvPr>
          <p:cNvPicPr>
            <a:picLocks noChangeAspect="1"/>
          </p:cNvPicPr>
          <p:nvPr/>
        </p:nvPicPr>
        <p:blipFill rotWithShape="1">
          <a:blip r:embed="rId2">
            <a:alphaModFix amt="60000"/>
          </a:blip>
          <a:srcRect t="25000"/>
          <a:stretch/>
        </p:blipFill>
        <p:spPr>
          <a:xfrm>
            <a:off x="20" y="60970"/>
            <a:ext cx="12191979" cy="6857989"/>
          </a:xfrm>
          <a:prstGeom prst="rect">
            <a:avLst/>
          </a:prstGeom>
        </p:spPr>
      </p:pic>
      <p:sp>
        <p:nvSpPr>
          <p:cNvPr id="2" name="Title 1">
            <a:extLst>
              <a:ext uri="{FF2B5EF4-FFF2-40B4-BE49-F238E27FC236}">
                <a16:creationId xmlns:a16="http://schemas.microsoft.com/office/drawing/2014/main" id="{6BDFF54F-A64A-E957-720D-E61439956692}"/>
              </a:ext>
            </a:extLst>
          </p:cNvPr>
          <p:cNvSpPr>
            <a:spLocks noGrp="1"/>
          </p:cNvSpPr>
          <p:nvPr>
            <p:ph type="title"/>
          </p:nvPr>
        </p:nvSpPr>
        <p:spPr>
          <a:xfrm>
            <a:off x="826007" y="1030711"/>
            <a:ext cx="7413749" cy="5099101"/>
          </a:xfrm>
        </p:spPr>
        <p:txBody>
          <a:bodyPr vert="horz" lIns="91440" tIns="45720" rIns="91440" bIns="45720" rtlCol="0" anchor="b">
            <a:normAutofit fontScale="90000"/>
          </a:bodyPr>
          <a:lstStyle/>
          <a:p>
            <a:r>
              <a:rPr lang="en-US" dirty="0">
                <a:solidFill>
                  <a:srgbClr val="FFFFFF"/>
                </a:solidFill>
              </a:rPr>
              <a:t>HOW DOES A DELAY LINE CANCELLER </a:t>
            </a:r>
            <a:r>
              <a:rPr lang="en-US" b="1" dirty="0">
                <a:solidFill>
                  <a:srgbClr val="FF0000"/>
                </a:solidFill>
              </a:rPr>
              <a:t>WORK</a:t>
            </a:r>
            <a:r>
              <a:rPr lang="en-US" dirty="0">
                <a:solidFill>
                  <a:srgbClr val="FF0000"/>
                </a:solidFill>
              </a:rPr>
              <a:t>?</a:t>
            </a:r>
            <a:br>
              <a:rPr lang="en-US" sz="2000" dirty="0">
                <a:solidFill>
                  <a:srgbClr val="FFFFFF"/>
                </a:solidFill>
              </a:rPr>
            </a:br>
            <a:br>
              <a:rPr lang="en-US" sz="2000" dirty="0">
                <a:solidFill>
                  <a:srgbClr val="FFFFFF"/>
                </a:solidFill>
              </a:rPr>
            </a:br>
            <a:br>
              <a:rPr lang="en-US" sz="2000" dirty="0">
                <a:solidFill>
                  <a:srgbClr val="FFFFFF"/>
                </a:solidFill>
              </a:rPr>
            </a:br>
            <a:br>
              <a:rPr lang="en-US" sz="2000" dirty="0">
                <a:solidFill>
                  <a:srgbClr val="FFFFFF"/>
                </a:solidFill>
              </a:rPr>
            </a:br>
            <a:br>
              <a:rPr lang="en-US" sz="2000" dirty="0">
                <a:solidFill>
                  <a:srgbClr val="FFFFFF"/>
                </a:solidFill>
              </a:rPr>
            </a:br>
            <a:r>
              <a:rPr lang="en-US" sz="2000" b="1" dirty="0">
                <a:solidFill>
                  <a:schemeClr val="tx1"/>
                </a:solidFill>
                <a:effectLst/>
              </a:rPr>
              <a:t>The output of the MTI radar is given as input to the delay line canceller. An analog-to-digital converter converts the input signal to its equivalent digital value. The signal is delayed, which is achieved by storing the radar output during the pulse transmission. The original signal and delayed version are then subtracted to produce an output signal free from echoes. The absolute value of the difference signal is then taken and fed to a digital-to-analog converter to produce the output signal.</a:t>
            </a:r>
            <a:br>
              <a:rPr lang="en-US" sz="2000" b="1" dirty="0">
                <a:solidFill>
                  <a:schemeClr val="tx1"/>
                </a:solidFill>
                <a:effectLst/>
              </a:rPr>
            </a:br>
            <a:br>
              <a:rPr lang="en-US" sz="2000" b="1" dirty="0">
                <a:solidFill>
                  <a:schemeClr val="tx1"/>
                </a:solidFill>
                <a:effectLst/>
              </a:rPr>
            </a:br>
            <a:br>
              <a:rPr lang="en-US" sz="2000" b="1" dirty="0">
                <a:solidFill>
                  <a:schemeClr val="tx1"/>
                </a:solidFill>
                <a:effectLst/>
              </a:rPr>
            </a:br>
            <a:br>
              <a:rPr lang="en-US" sz="2000" b="1" dirty="0">
                <a:solidFill>
                  <a:srgbClr val="FFFFFF"/>
                </a:solidFill>
                <a:effectLst/>
              </a:rPr>
            </a:br>
            <a:endParaRPr lang="en-US" sz="2000" dirty="0">
              <a:solidFill>
                <a:srgbClr val="FFFFFF"/>
              </a:solidFill>
            </a:endParaRPr>
          </a:p>
        </p:txBody>
      </p:sp>
    </p:spTree>
    <p:extLst>
      <p:ext uri="{BB962C8B-B14F-4D97-AF65-F5344CB8AC3E}">
        <p14:creationId xmlns:p14="http://schemas.microsoft.com/office/powerpoint/2010/main" val="2375995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95A61-578D-06D0-D1FE-B5217CCEA6DE}"/>
              </a:ext>
            </a:extLst>
          </p:cNvPr>
          <p:cNvSpPr>
            <a:spLocks noGrp="1"/>
          </p:cNvSpPr>
          <p:nvPr>
            <p:ph type="title"/>
          </p:nvPr>
        </p:nvSpPr>
        <p:spPr>
          <a:xfrm>
            <a:off x="576072" y="822960"/>
            <a:ext cx="10956558" cy="967698"/>
          </a:xfrm>
        </p:spPr>
        <p:txBody>
          <a:bodyPr vert="horz" lIns="91440" tIns="45720" rIns="91440" bIns="45720" rtlCol="0" anchor="t">
            <a:normAutofit/>
          </a:bodyPr>
          <a:lstStyle/>
          <a:p>
            <a:r>
              <a:rPr lang="en-US" sz="4800" b="1" dirty="0">
                <a:solidFill>
                  <a:srgbClr val="0070C0"/>
                </a:solidFill>
              </a:rPr>
              <a:t>LAYOUT</a:t>
            </a:r>
          </a:p>
        </p:txBody>
      </p:sp>
      <p:pic>
        <p:nvPicPr>
          <p:cNvPr id="3" name="image4.png">
            <a:extLst>
              <a:ext uri="{FF2B5EF4-FFF2-40B4-BE49-F238E27FC236}">
                <a16:creationId xmlns:a16="http://schemas.microsoft.com/office/drawing/2014/main" id="{2B7DA803-73B8-0BA3-EDFA-B42B86991623}"/>
              </a:ext>
            </a:extLst>
          </p:cNvPr>
          <p:cNvPicPr/>
          <p:nvPr/>
        </p:nvPicPr>
        <p:blipFill>
          <a:blip r:embed="rId2"/>
          <a:stretch>
            <a:fillRect/>
          </a:stretch>
        </p:blipFill>
        <p:spPr>
          <a:xfrm>
            <a:off x="580406" y="2178998"/>
            <a:ext cx="11027305" cy="2646554"/>
          </a:xfrm>
          <a:prstGeom prst="rect">
            <a:avLst/>
          </a:prstGeom>
        </p:spPr>
      </p:pic>
    </p:spTree>
    <p:extLst>
      <p:ext uri="{BB962C8B-B14F-4D97-AF65-F5344CB8AC3E}">
        <p14:creationId xmlns:p14="http://schemas.microsoft.com/office/powerpoint/2010/main" val="197353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8F83D-B32D-52CD-5E27-742590C28E9F}"/>
              </a:ext>
            </a:extLst>
          </p:cNvPr>
          <p:cNvSpPr>
            <a:spLocks noGrp="1"/>
          </p:cNvSpPr>
          <p:nvPr>
            <p:ph type="title"/>
          </p:nvPr>
        </p:nvSpPr>
        <p:spPr/>
        <p:txBody>
          <a:bodyPr/>
          <a:lstStyle/>
          <a:p>
            <a:r>
              <a:rPr lang="en-US" dirty="0"/>
              <a:t>Components</a:t>
            </a:r>
            <a:endParaRPr lang="en-IN" dirty="0"/>
          </a:p>
        </p:txBody>
      </p:sp>
      <p:sp>
        <p:nvSpPr>
          <p:cNvPr id="3" name="Content Placeholder 2">
            <a:extLst>
              <a:ext uri="{FF2B5EF4-FFF2-40B4-BE49-F238E27FC236}">
                <a16:creationId xmlns:a16="http://schemas.microsoft.com/office/drawing/2014/main" id="{E55B6D32-5EC3-B133-D786-0A5E35C3F20D}"/>
              </a:ext>
            </a:extLst>
          </p:cNvPr>
          <p:cNvSpPr>
            <a:spLocks noGrp="1"/>
          </p:cNvSpPr>
          <p:nvPr>
            <p:ph idx="1"/>
          </p:nvPr>
        </p:nvSpPr>
        <p:spPr/>
        <p:txBody>
          <a:bodyPr/>
          <a:lstStyle/>
          <a:p>
            <a:r>
              <a:rPr lang="en-US" dirty="0"/>
              <a:t>    </a:t>
            </a:r>
            <a:r>
              <a:rPr lang="en-US" dirty="0">
                <a:latin typeface="Söhne"/>
              </a:rPr>
              <a:t>Analog to Digital Converter:</a:t>
            </a:r>
            <a:r>
              <a:rPr lang="en-US" dirty="0"/>
              <a:t>  </a:t>
            </a:r>
            <a:r>
              <a:rPr lang="en-US" b="0" i="0" dirty="0">
                <a:solidFill>
                  <a:srgbClr val="374151"/>
                </a:solidFill>
                <a:effectLst/>
                <a:latin typeface="Söhne"/>
              </a:rPr>
              <a:t>converts analog signals into a digital           									representation. </a:t>
            </a:r>
          </a:p>
          <a:p>
            <a:r>
              <a:rPr lang="en-IN" dirty="0"/>
              <a:t>     </a:t>
            </a:r>
            <a:r>
              <a:rPr lang="en-IN" dirty="0">
                <a:latin typeface="Söhne"/>
              </a:rPr>
              <a:t>Delay:</a:t>
            </a:r>
            <a:r>
              <a:rPr lang="en-IN" dirty="0"/>
              <a:t> </a:t>
            </a:r>
            <a:r>
              <a:rPr lang="en-US" dirty="0">
                <a:solidFill>
                  <a:srgbClr val="374151"/>
                </a:solidFill>
                <a:latin typeface="Söhne"/>
              </a:rPr>
              <a:t>d</a:t>
            </a:r>
            <a:r>
              <a:rPr lang="en-US" b="0" i="0" dirty="0">
                <a:solidFill>
                  <a:srgbClr val="374151"/>
                </a:solidFill>
                <a:effectLst/>
                <a:latin typeface="Söhne"/>
              </a:rPr>
              <a:t>elays the signal by some time.</a:t>
            </a:r>
          </a:p>
          <a:p>
            <a:r>
              <a:rPr lang="en-US" dirty="0">
                <a:solidFill>
                  <a:srgbClr val="374151"/>
                </a:solidFill>
                <a:latin typeface="Söhne"/>
              </a:rPr>
              <a:t>     Subtractor: s</a:t>
            </a:r>
            <a:r>
              <a:rPr lang="en-US" b="0" i="0" dirty="0">
                <a:solidFill>
                  <a:srgbClr val="374151"/>
                </a:solidFill>
                <a:effectLst/>
                <a:latin typeface="Söhne"/>
              </a:rPr>
              <a:t>ubtract the original signal and delayed version to produce 				   an output signal free from echoes. </a:t>
            </a:r>
          </a:p>
          <a:p>
            <a:r>
              <a:rPr lang="en-US" b="0" i="0" dirty="0">
                <a:solidFill>
                  <a:srgbClr val="374151"/>
                </a:solidFill>
                <a:effectLst/>
                <a:latin typeface="Söhne"/>
              </a:rPr>
              <a:t>    Digital to Analog converter: Convert the absolute analog signal to digital 								     signal(output signal).</a:t>
            </a:r>
          </a:p>
          <a:p>
            <a:endParaRPr lang="en-US" b="0" i="0" dirty="0">
              <a:solidFill>
                <a:srgbClr val="374151"/>
              </a:solidFill>
              <a:effectLst/>
              <a:latin typeface="Söhne"/>
            </a:endParaRPr>
          </a:p>
          <a:p>
            <a:endParaRPr lang="en-US" dirty="0"/>
          </a:p>
        </p:txBody>
      </p:sp>
      <p:sp>
        <p:nvSpPr>
          <p:cNvPr id="4" name="Arrow: Right 3">
            <a:extLst>
              <a:ext uri="{FF2B5EF4-FFF2-40B4-BE49-F238E27FC236}">
                <a16:creationId xmlns:a16="http://schemas.microsoft.com/office/drawing/2014/main" id="{E6845EAE-546B-6878-4E2B-5E6721B75ACF}"/>
              </a:ext>
            </a:extLst>
          </p:cNvPr>
          <p:cNvSpPr/>
          <p:nvPr/>
        </p:nvSpPr>
        <p:spPr>
          <a:xfrm>
            <a:off x="1412941" y="2650533"/>
            <a:ext cx="497139" cy="2247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Arrow: Right 5">
            <a:extLst>
              <a:ext uri="{FF2B5EF4-FFF2-40B4-BE49-F238E27FC236}">
                <a16:creationId xmlns:a16="http://schemas.microsoft.com/office/drawing/2014/main" id="{3171CDD3-8E51-77B1-1D4B-B1789FA704DC}"/>
              </a:ext>
            </a:extLst>
          </p:cNvPr>
          <p:cNvSpPr/>
          <p:nvPr/>
        </p:nvSpPr>
        <p:spPr>
          <a:xfrm>
            <a:off x="1412941" y="3532291"/>
            <a:ext cx="497139" cy="25400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Arrow: Right 6">
            <a:extLst>
              <a:ext uri="{FF2B5EF4-FFF2-40B4-BE49-F238E27FC236}">
                <a16:creationId xmlns:a16="http://schemas.microsoft.com/office/drawing/2014/main" id="{25890D6D-6DA2-11EF-BB9E-479228043D65}"/>
              </a:ext>
            </a:extLst>
          </p:cNvPr>
          <p:cNvSpPr/>
          <p:nvPr/>
        </p:nvSpPr>
        <p:spPr>
          <a:xfrm>
            <a:off x="1412940" y="4057224"/>
            <a:ext cx="497139" cy="25400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rrow: Right 8">
            <a:extLst>
              <a:ext uri="{FF2B5EF4-FFF2-40B4-BE49-F238E27FC236}">
                <a16:creationId xmlns:a16="http://schemas.microsoft.com/office/drawing/2014/main" id="{8A6ADD9D-0515-ABD6-FE09-97C50FD5783B}"/>
              </a:ext>
            </a:extLst>
          </p:cNvPr>
          <p:cNvSpPr/>
          <p:nvPr/>
        </p:nvSpPr>
        <p:spPr>
          <a:xfrm>
            <a:off x="1412939" y="4886960"/>
            <a:ext cx="497139" cy="333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17393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0B159-3080-E5DE-4E4A-2954FF219E6D}"/>
              </a:ext>
            </a:extLst>
          </p:cNvPr>
          <p:cNvSpPr>
            <a:spLocks noGrp="1"/>
          </p:cNvSpPr>
          <p:nvPr>
            <p:ph type="title"/>
          </p:nvPr>
        </p:nvSpPr>
        <p:spPr/>
        <p:txBody>
          <a:bodyPr/>
          <a:lstStyle/>
          <a:p>
            <a:r>
              <a:rPr lang="en-US" dirty="0"/>
              <a:t>Types of Delay Line Canceller</a:t>
            </a:r>
            <a:endParaRPr lang="en-IN" dirty="0"/>
          </a:p>
        </p:txBody>
      </p:sp>
      <p:sp>
        <p:nvSpPr>
          <p:cNvPr id="3" name="Content Placeholder 2">
            <a:extLst>
              <a:ext uri="{FF2B5EF4-FFF2-40B4-BE49-F238E27FC236}">
                <a16:creationId xmlns:a16="http://schemas.microsoft.com/office/drawing/2014/main" id="{5B7A66AA-6FEF-990F-17B5-F49C19D56197}"/>
              </a:ext>
            </a:extLst>
          </p:cNvPr>
          <p:cNvSpPr>
            <a:spLocks noGrp="1"/>
          </p:cNvSpPr>
          <p:nvPr>
            <p:ph idx="1"/>
          </p:nvPr>
        </p:nvSpPr>
        <p:spPr/>
        <p:txBody>
          <a:bodyPr/>
          <a:lstStyle/>
          <a:p>
            <a:r>
              <a:rPr lang="en-IN" sz="1800" dirty="0">
                <a:effectLst/>
                <a:latin typeface="Times New Roman" panose="02020603050405020304" pitchFamily="18" charset="0"/>
                <a:ea typeface="Times New Roman" panose="02020603050405020304" pitchFamily="18" charset="0"/>
              </a:rPr>
              <a:t>Delay line cancellers can be classified into types based on the number of delay lines.</a:t>
            </a:r>
          </a:p>
          <a:p>
            <a:r>
              <a:rPr lang="en-IN" sz="1800" b="1" dirty="0">
                <a:effectLst/>
                <a:latin typeface="Times New Roman" panose="02020603050405020304" pitchFamily="18" charset="0"/>
                <a:ea typeface="Times New Roman" panose="02020603050405020304" pitchFamily="18" charset="0"/>
              </a:rPr>
              <a:t>   Single Delay Line Canceller</a:t>
            </a:r>
            <a:r>
              <a:rPr lang="en-IN" sz="1800" dirty="0">
                <a:effectLst/>
                <a:latin typeface="Times New Roman" panose="02020603050405020304" pitchFamily="18" charset="0"/>
                <a:ea typeface="Times New Roman" panose="02020603050405020304" pitchFamily="18" charset="0"/>
              </a:rPr>
              <a:t>- A Single Delay Line Canceller (SDLC) is a type of delay line  			                                        canceller that uses a single delay line to remove unwanted echoes 							and interference from a received signal.</a:t>
            </a:r>
          </a:p>
          <a:p>
            <a:r>
              <a:rPr lang="en-IN" sz="1800" dirty="0">
                <a:effectLst/>
                <a:latin typeface="Times New Roman" panose="02020603050405020304" pitchFamily="18" charset="0"/>
                <a:ea typeface="Times New Roman" panose="02020603050405020304" pitchFamily="18" charset="0"/>
              </a:rPr>
              <a:t> </a:t>
            </a:r>
            <a:r>
              <a:rPr lang="en-IN" sz="1800" b="1" dirty="0">
                <a:effectLst/>
                <a:latin typeface="Times New Roman" panose="02020603050405020304" pitchFamily="18" charset="0"/>
                <a:ea typeface="Times New Roman" panose="02020603050405020304" pitchFamily="18" charset="0"/>
              </a:rPr>
              <a:t>Double Line Canceller- </a:t>
            </a:r>
            <a:r>
              <a:rPr lang="en-IN" sz="1800" dirty="0">
                <a:effectLst/>
                <a:latin typeface="Times New Roman" panose="02020603050405020304" pitchFamily="18" charset="0"/>
                <a:ea typeface="Times New Roman" panose="02020603050405020304" pitchFamily="18" charset="0"/>
              </a:rPr>
              <a:t>A Double Line Canceller (DLC) is a delay line canceller that uses two 		  				       delay lines to remove unwanted echoes and interference from a received 					       signal. The two delay lines are typically designed to introduce different   	 				       delay times into the received signal, allowing for more precise 								cancellation of unwanted signals with varying delay times.</a:t>
            </a:r>
            <a:endParaRPr lang="en-IN" sz="1800" dirty="0">
              <a:effectLst/>
              <a:latin typeface="Arial" panose="020B0604020202020204" pitchFamily="34" charset="0"/>
              <a:ea typeface="Arial" panose="020B0604020202020204" pitchFamily="34" charset="0"/>
            </a:endParaRPr>
          </a:p>
          <a:p>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4" name="Arrow: Notched Right 3">
            <a:extLst>
              <a:ext uri="{FF2B5EF4-FFF2-40B4-BE49-F238E27FC236}">
                <a16:creationId xmlns:a16="http://schemas.microsoft.com/office/drawing/2014/main" id="{56DCD8CD-0A94-2672-25C8-C0B6B53D98D5}"/>
              </a:ext>
            </a:extLst>
          </p:cNvPr>
          <p:cNvSpPr/>
          <p:nvPr/>
        </p:nvSpPr>
        <p:spPr>
          <a:xfrm>
            <a:off x="1310642" y="2970106"/>
            <a:ext cx="386080" cy="28956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Arrow: Notched Right 4">
            <a:extLst>
              <a:ext uri="{FF2B5EF4-FFF2-40B4-BE49-F238E27FC236}">
                <a16:creationId xmlns:a16="http://schemas.microsoft.com/office/drawing/2014/main" id="{BAF6B23B-6F80-F52D-8906-3AC617ABED4B}"/>
              </a:ext>
            </a:extLst>
          </p:cNvPr>
          <p:cNvSpPr/>
          <p:nvPr/>
        </p:nvSpPr>
        <p:spPr>
          <a:xfrm>
            <a:off x="1310642" y="3957320"/>
            <a:ext cx="386080" cy="28956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08056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A03C8-62AE-5490-885D-34D99AB35E2D}"/>
              </a:ext>
            </a:extLst>
          </p:cNvPr>
          <p:cNvSpPr>
            <a:spLocks noGrp="1"/>
          </p:cNvSpPr>
          <p:nvPr>
            <p:ph type="title"/>
          </p:nvPr>
        </p:nvSpPr>
        <p:spPr>
          <a:xfrm>
            <a:off x="1016000" y="772160"/>
            <a:ext cx="10109200" cy="1595120"/>
          </a:xfrm>
        </p:spPr>
        <p:txBody>
          <a:bodyPr>
            <a:normAutofit/>
          </a:bodyPr>
          <a:lstStyle/>
          <a:p>
            <a:r>
              <a:rPr lang="en-US" dirty="0"/>
              <a:t>Comparison between Single DLC and Double DLC</a:t>
            </a:r>
            <a:endParaRPr lang="en-IN" dirty="0"/>
          </a:p>
        </p:txBody>
      </p:sp>
      <p:sp>
        <p:nvSpPr>
          <p:cNvPr id="3" name="Text Placeholder 2">
            <a:extLst>
              <a:ext uri="{FF2B5EF4-FFF2-40B4-BE49-F238E27FC236}">
                <a16:creationId xmlns:a16="http://schemas.microsoft.com/office/drawing/2014/main" id="{D1C846D9-905C-BF38-4B71-DF122B825702}"/>
              </a:ext>
            </a:extLst>
          </p:cNvPr>
          <p:cNvSpPr>
            <a:spLocks noGrp="1"/>
          </p:cNvSpPr>
          <p:nvPr>
            <p:ph type="body" idx="1"/>
          </p:nvPr>
        </p:nvSpPr>
        <p:spPr/>
        <p:txBody>
          <a:bodyPr/>
          <a:lstStyle/>
          <a:p>
            <a:r>
              <a:rPr lang="en-US" dirty="0"/>
              <a:t>Single DLC</a:t>
            </a:r>
            <a:endParaRPr lang="en-IN" dirty="0"/>
          </a:p>
        </p:txBody>
      </p:sp>
      <p:sp>
        <p:nvSpPr>
          <p:cNvPr id="5" name="Text Placeholder 4">
            <a:extLst>
              <a:ext uri="{FF2B5EF4-FFF2-40B4-BE49-F238E27FC236}">
                <a16:creationId xmlns:a16="http://schemas.microsoft.com/office/drawing/2014/main" id="{6126CC82-5A94-ACC6-8768-A871A728F770}"/>
              </a:ext>
            </a:extLst>
          </p:cNvPr>
          <p:cNvSpPr>
            <a:spLocks noGrp="1"/>
          </p:cNvSpPr>
          <p:nvPr>
            <p:ph type="body" sz="quarter" idx="3"/>
          </p:nvPr>
        </p:nvSpPr>
        <p:spPr/>
        <p:txBody>
          <a:bodyPr/>
          <a:lstStyle/>
          <a:p>
            <a:r>
              <a:rPr lang="en-US" dirty="0"/>
              <a:t>Double DLC</a:t>
            </a:r>
            <a:endParaRPr lang="en-IN" dirty="0"/>
          </a:p>
        </p:txBody>
      </p:sp>
      <p:pic>
        <p:nvPicPr>
          <p:cNvPr id="7" name="image7.png">
            <a:extLst>
              <a:ext uri="{FF2B5EF4-FFF2-40B4-BE49-F238E27FC236}">
                <a16:creationId xmlns:a16="http://schemas.microsoft.com/office/drawing/2014/main" id="{0B31F448-CC1B-D456-2ECC-12997252C987}"/>
              </a:ext>
            </a:extLst>
          </p:cNvPr>
          <p:cNvPicPr>
            <a:picLocks noGrp="1"/>
          </p:cNvPicPr>
          <p:nvPr>
            <p:ph sz="half" idx="2"/>
          </p:nvPr>
        </p:nvPicPr>
        <p:blipFill>
          <a:blip r:embed="rId2"/>
          <a:srcRect/>
          <a:stretch>
            <a:fillRect/>
          </a:stretch>
        </p:blipFill>
        <p:spPr>
          <a:xfrm>
            <a:off x="1016000" y="3280510"/>
            <a:ext cx="4718050" cy="1377749"/>
          </a:xfrm>
          <a:prstGeom prst="rect">
            <a:avLst/>
          </a:prstGeom>
          <a:ln/>
        </p:spPr>
      </p:pic>
      <p:pic>
        <p:nvPicPr>
          <p:cNvPr id="10" name="image6.png">
            <a:extLst>
              <a:ext uri="{FF2B5EF4-FFF2-40B4-BE49-F238E27FC236}">
                <a16:creationId xmlns:a16="http://schemas.microsoft.com/office/drawing/2014/main" id="{1698ACAF-8B92-5099-6509-F1668EE0E2A1}"/>
              </a:ext>
            </a:extLst>
          </p:cNvPr>
          <p:cNvPicPr>
            <a:picLocks noGrp="1"/>
          </p:cNvPicPr>
          <p:nvPr>
            <p:ph sz="quarter" idx="4"/>
          </p:nvPr>
        </p:nvPicPr>
        <p:blipFill>
          <a:blip r:embed="rId3"/>
          <a:srcRect/>
          <a:stretch>
            <a:fillRect/>
          </a:stretch>
        </p:blipFill>
        <p:spPr>
          <a:xfrm>
            <a:off x="6347890" y="3234795"/>
            <a:ext cx="4718050" cy="1221470"/>
          </a:xfrm>
          <a:prstGeom prst="rect">
            <a:avLst/>
          </a:prstGeom>
          <a:ln/>
        </p:spPr>
      </p:pic>
    </p:spTree>
    <p:extLst>
      <p:ext uri="{BB962C8B-B14F-4D97-AF65-F5344CB8AC3E}">
        <p14:creationId xmlns:p14="http://schemas.microsoft.com/office/powerpoint/2010/main" val="561674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518F2-EA7D-DC65-7FC0-57398826569B}"/>
              </a:ext>
            </a:extLst>
          </p:cNvPr>
          <p:cNvSpPr>
            <a:spLocks noGrp="1"/>
          </p:cNvSpPr>
          <p:nvPr>
            <p:ph type="title"/>
          </p:nvPr>
        </p:nvSpPr>
        <p:spPr/>
        <p:txBody>
          <a:bodyPr/>
          <a:lstStyle/>
          <a:p>
            <a:r>
              <a:rPr lang="en-US"/>
              <a:t>N Delay Line Canceller </a:t>
            </a:r>
            <a:endParaRPr lang="en-IN" dirty="0"/>
          </a:p>
        </p:txBody>
      </p:sp>
      <p:sp>
        <p:nvSpPr>
          <p:cNvPr id="3" name="Content Placeholder 2">
            <a:extLst>
              <a:ext uri="{FF2B5EF4-FFF2-40B4-BE49-F238E27FC236}">
                <a16:creationId xmlns:a16="http://schemas.microsoft.com/office/drawing/2014/main" id="{C595204C-1A43-0A90-B216-352F0A0102E2}"/>
              </a:ext>
            </a:extLst>
          </p:cNvPr>
          <p:cNvSpPr>
            <a:spLocks noGrp="1"/>
          </p:cNvSpPr>
          <p:nvPr>
            <p:ph idx="1"/>
          </p:nvPr>
        </p:nvSpPr>
        <p:spPr>
          <a:xfrm>
            <a:off x="1295401" y="2590800"/>
            <a:ext cx="9601196" cy="3285068"/>
          </a:xfrm>
        </p:spPr>
        <p:txBody>
          <a:bodyPr/>
          <a:lstStyle/>
          <a:p>
            <a:r>
              <a:rPr lang="en-IN" sz="1800">
                <a:effectLst/>
                <a:latin typeface="Times New Roman" panose="02020603050405020304" pitchFamily="18" charset="0"/>
                <a:ea typeface="Times New Roman" panose="02020603050405020304" pitchFamily="18" charset="0"/>
              </a:rPr>
              <a:t>We can make N line delay line canceller. In an N-Line Delay Line Canceller, the received signal is split into multiple paths, each passing through a different delay line with a different delay time. The delayed signals are then combined and subtracted from the original signal using a subtractor circuit.</a:t>
            </a:r>
          </a:p>
          <a:p>
            <a:endParaRPr lang="en-IN" sz="1800">
              <a:latin typeface="Times New Roman" panose="02020603050405020304" pitchFamily="18" charset="0"/>
            </a:endParaRPr>
          </a:p>
          <a:p>
            <a:r>
              <a:rPr lang="en-IN" sz="1800">
                <a:latin typeface="Times New Roman" panose="02020603050405020304" pitchFamily="18" charset="0"/>
              </a:rPr>
              <a:t>Therefore in general-</a:t>
            </a:r>
          </a:p>
          <a:p>
            <a:pPr marL="0" indent="0">
              <a:buNone/>
            </a:pPr>
            <a:r>
              <a:rPr lang="en-IN" sz="1800" b="1" i="1">
                <a:effectLst/>
                <a:latin typeface="Times New Roman" panose="02020603050405020304" pitchFamily="18" charset="0"/>
                <a:ea typeface="Times New Roman" panose="02020603050405020304" pitchFamily="18" charset="0"/>
              </a:rPr>
              <a:t>                       </a:t>
            </a:r>
            <a:endParaRPr lang="en-IN" dirty="0"/>
          </a:p>
        </p:txBody>
      </p:sp>
      <p:sp>
        <p:nvSpPr>
          <p:cNvPr id="4" name="Rectangle 3">
            <a:extLst>
              <a:ext uri="{FF2B5EF4-FFF2-40B4-BE49-F238E27FC236}">
                <a16:creationId xmlns:a16="http://schemas.microsoft.com/office/drawing/2014/main" id="{DC9198E5-165C-804A-6FC9-74370B207810}"/>
              </a:ext>
            </a:extLst>
          </p:cNvPr>
          <p:cNvSpPr/>
          <p:nvPr/>
        </p:nvSpPr>
        <p:spPr>
          <a:xfrm>
            <a:off x="3317239" y="4541520"/>
            <a:ext cx="5557520" cy="528320"/>
          </a:xfrm>
          <a:prstGeom prst="rect">
            <a:avLst/>
          </a:prstGeom>
          <a:solidFill>
            <a:srgbClr val="FFC000"/>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1800" b="1" i="1">
                <a:effectLst/>
                <a:latin typeface="Times New Roman" panose="02020603050405020304" pitchFamily="18" charset="0"/>
                <a:ea typeface="Times New Roman" panose="02020603050405020304" pitchFamily="18" charset="0"/>
              </a:rPr>
              <a:t>N -Line Delay Line Canceller = (N+1) pulse canceller</a:t>
            </a:r>
            <a:endParaRPr lang="en-IN" sz="1800">
              <a:effectLst/>
              <a:latin typeface="Arial" panose="020B0604020202020204" pitchFamily="34" charset="0"/>
              <a:ea typeface="Arial" panose="020B0604020202020204" pitchFamily="34" charset="0"/>
            </a:endParaRPr>
          </a:p>
          <a:p>
            <a:pPr algn="ctr"/>
            <a:endParaRPr lang="en-IN" dirty="0"/>
          </a:p>
        </p:txBody>
      </p:sp>
      <p:pic>
        <p:nvPicPr>
          <p:cNvPr id="2050" name="Picture 2" descr="Premium Vector | Ship radar screen military sonar digital display">
            <a:extLst>
              <a:ext uri="{FF2B5EF4-FFF2-40B4-BE49-F238E27FC236}">
                <a16:creationId xmlns:a16="http://schemas.microsoft.com/office/drawing/2014/main" id="{BC429B3D-BC80-94C3-B5B1-162526987C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73039" y="4541520"/>
            <a:ext cx="2134477" cy="2134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2175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8BCE8-063B-BA8E-428F-99B9286485DD}"/>
              </a:ext>
            </a:extLst>
          </p:cNvPr>
          <p:cNvSpPr>
            <a:spLocks noGrp="1"/>
          </p:cNvSpPr>
          <p:nvPr>
            <p:ph type="title"/>
          </p:nvPr>
        </p:nvSpPr>
        <p:spPr/>
        <p:txBody>
          <a:bodyPr/>
          <a:lstStyle/>
          <a:p>
            <a:r>
              <a:rPr lang="en-US"/>
              <a:t>SIMULATIONS</a:t>
            </a:r>
            <a:endParaRPr lang="en-IN" dirty="0"/>
          </a:p>
        </p:txBody>
      </p:sp>
      <p:sp>
        <p:nvSpPr>
          <p:cNvPr id="4" name="Rectangle 3">
            <a:extLst>
              <a:ext uri="{FF2B5EF4-FFF2-40B4-BE49-F238E27FC236}">
                <a16:creationId xmlns:a16="http://schemas.microsoft.com/office/drawing/2014/main" id="{410E699F-B61F-DD39-0510-170E56A26883}"/>
              </a:ext>
            </a:extLst>
          </p:cNvPr>
          <p:cNvSpPr/>
          <p:nvPr/>
        </p:nvSpPr>
        <p:spPr>
          <a:xfrm>
            <a:off x="1295401" y="982132"/>
            <a:ext cx="9601196" cy="1303868"/>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a:ln w="0"/>
                <a:solidFill>
                  <a:schemeClr val="bg1"/>
                </a:solidFill>
                <a:effectLst>
                  <a:outerShdw blurRad="38100" dist="19050" dir="2700000" algn="tl" rotWithShape="0">
                    <a:schemeClr val="dk1">
                      <a:alpha val="40000"/>
                    </a:schemeClr>
                  </a:outerShdw>
                </a:effectLst>
              </a:rPr>
              <a:t>SIMULATIONS</a:t>
            </a:r>
            <a:endParaRPr lang="en-IN" sz="5400" dirty="0">
              <a:ln w="0"/>
              <a:solidFill>
                <a:schemeClr val="bg1"/>
              </a:solidFill>
              <a:effectLst>
                <a:outerShdw blurRad="38100" dist="19050" dir="2700000" algn="tl" rotWithShape="0">
                  <a:schemeClr val="dk1">
                    <a:alpha val="40000"/>
                  </a:schemeClr>
                </a:outerShdw>
              </a:effectLst>
            </a:endParaRPr>
          </a:p>
        </p:txBody>
      </p:sp>
      <p:pic>
        <p:nvPicPr>
          <p:cNvPr id="5" name="image11.png">
            <a:extLst>
              <a:ext uri="{FF2B5EF4-FFF2-40B4-BE49-F238E27FC236}">
                <a16:creationId xmlns:a16="http://schemas.microsoft.com/office/drawing/2014/main" id="{B98DAF95-7611-3D60-C423-572401211E0D}"/>
              </a:ext>
            </a:extLst>
          </p:cNvPr>
          <p:cNvPicPr>
            <a:picLocks noGrp="1"/>
          </p:cNvPicPr>
          <p:nvPr>
            <p:ph idx="1"/>
          </p:nvPr>
        </p:nvPicPr>
        <p:blipFill>
          <a:blip r:embed="rId2"/>
          <a:srcRect/>
          <a:stretch>
            <a:fillRect/>
          </a:stretch>
        </p:blipFill>
        <p:spPr>
          <a:xfrm>
            <a:off x="1203081" y="2804160"/>
            <a:ext cx="5096119" cy="2716108"/>
          </a:xfrm>
          <a:prstGeom prst="rect">
            <a:avLst/>
          </a:prstGeom>
          <a:ln/>
        </p:spPr>
      </p:pic>
      <p:pic>
        <p:nvPicPr>
          <p:cNvPr id="6" name="image15.png">
            <a:extLst>
              <a:ext uri="{FF2B5EF4-FFF2-40B4-BE49-F238E27FC236}">
                <a16:creationId xmlns:a16="http://schemas.microsoft.com/office/drawing/2014/main" id="{AEF45315-BF53-B42F-F62A-12E88FF3CDD4}"/>
              </a:ext>
            </a:extLst>
          </p:cNvPr>
          <p:cNvPicPr/>
          <p:nvPr/>
        </p:nvPicPr>
        <p:blipFill>
          <a:blip r:embed="rId3"/>
          <a:srcRect/>
          <a:stretch>
            <a:fillRect/>
          </a:stretch>
        </p:blipFill>
        <p:spPr>
          <a:xfrm>
            <a:off x="6511677" y="2794000"/>
            <a:ext cx="4688837" cy="2426124"/>
          </a:xfrm>
          <a:prstGeom prst="rect">
            <a:avLst/>
          </a:prstGeom>
          <a:ln/>
        </p:spPr>
      </p:pic>
    </p:spTree>
    <p:extLst>
      <p:ext uri="{BB962C8B-B14F-4D97-AF65-F5344CB8AC3E}">
        <p14:creationId xmlns:p14="http://schemas.microsoft.com/office/powerpoint/2010/main" val="395598487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AF790CE0246C941957C8D17704AE2DA" ma:contentTypeVersion="11" ma:contentTypeDescription="Create a new document." ma:contentTypeScope="" ma:versionID="a9b55cc705a7d203969fc5f8f346895f">
  <xsd:schema xmlns:xsd="http://www.w3.org/2001/XMLSchema" xmlns:xs="http://www.w3.org/2001/XMLSchema" xmlns:p="http://schemas.microsoft.com/office/2006/metadata/properties" xmlns:ns3="a1dc7cba-66d9-40b6-8455-c1b40687140e" xmlns:ns4="8c8a9128-ab18-4130-978d-7902715dc69f" targetNamespace="http://schemas.microsoft.com/office/2006/metadata/properties" ma:root="true" ma:fieldsID="872c18e1c472a382b5623bcd767200b7" ns3:_="" ns4:_="">
    <xsd:import namespace="a1dc7cba-66d9-40b6-8455-c1b40687140e"/>
    <xsd:import namespace="8c8a9128-ab18-4130-978d-7902715dc69f"/>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dc7cba-66d9-40b6-8455-c1b40687140e"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c8a9128-ab18-4130-978d-7902715dc69f"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6A274F2-1E80-44E4-ABA6-A67DE1C62E6D}">
  <ds:schemaRefs>
    <ds:schemaRef ds:uri="http://schemas.microsoft.com/sharepoint/v3/contenttype/forms"/>
  </ds:schemaRefs>
</ds:datastoreItem>
</file>

<file path=customXml/itemProps2.xml><?xml version="1.0" encoding="utf-8"?>
<ds:datastoreItem xmlns:ds="http://schemas.openxmlformats.org/officeDocument/2006/customXml" ds:itemID="{9F2A726C-7DFD-404C-A830-E2A751C488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1dc7cba-66d9-40b6-8455-c1b40687140e"/>
    <ds:schemaRef ds:uri="8c8a9128-ab18-4130-978d-7902715dc6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E879531-0B64-4F69-897D-976E66ABA081}">
  <ds:schemaRefs>
    <ds:schemaRef ds:uri="http://purl.org/dc/dcmitype/"/>
    <ds:schemaRef ds:uri="http://schemas.microsoft.com/office/2006/metadata/properties"/>
    <ds:schemaRef ds:uri="http://schemas.microsoft.com/office/2006/documentManagement/types"/>
    <ds:schemaRef ds:uri="a1dc7cba-66d9-40b6-8455-c1b40687140e"/>
    <ds:schemaRef ds:uri="8c8a9128-ab18-4130-978d-7902715dc69f"/>
    <ds:schemaRef ds:uri="http://schemas.openxmlformats.org/package/2006/metadata/core-properties"/>
    <ds:schemaRef ds:uri="http://purl.org/dc/terms/"/>
    <ds:schemaRef ds:uri="http://schemas.microsoft.com/office/infopath/2007/PartnerControls"/>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
  <TotalTime>588</TotalTime>
  <Words>898</Words>
  <Application>Microsoft Office PowerPoint</Application>
  <PresentationFormat>Widescreen</PresentationFormat>
  <Paragraphs>53</Paragraphs>
  <Slides>21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Gungsuh</vt:lpstr>
      <vt:lpstr>Arial</vt:lpstr>
      <vt:lpstr>Garamond</vt:lpstr>
      <vt:lpstr>Söhne</vt:lpstr>
      <vt:lpstr>Times New Roman</vt:lpstr>
      <vt:lpstr>Organic</vt:lpstr>
      <vt:lpstr>EED 374 Radar Engineering  Delay Line Canceller(DLC)</vt:lpstr>
      <vt:lpstr>Introduction</vt:lpstr>
      <vt:lpstr>HOW DOES A DELAY LINE CANCELLER WORK?     The output of the MTI radar is given as input to the delay line canceller. An analog-to-digital converter converts the input signal to its equivalent digital value. The signal is delayed, which is achieved by storing the radar output during the pulse transmission. The original signal and delayed version are then subtracted to produce an output signal free from echoes. The absolute value of the difference signal is then taken and fed to a digital-to-analog converter to produce the output signal.    </vt:lpstr>
      <vt:lpstr>LAYOUT</vt:lpstr>
      <vt:lpstr>Components</vt:lpstr>
      <vt:lpstr>Types of Delay Line Canceller</vt:lpstr>
      <vt:lpstr>Comparison between Single DLC and Double DLC</vt:lpstr>
      <vt:lpstr>N Delay Line Canceller </vt:lpstr>
      <vt:lpstr>SIMULATIONS</vt:lpstr>
      <vt:lpstr>Simulation of DLC on white Gaussian noise:  </vt:lpstr>
      <vt:lpstr>Response of sinusoidal echo in the presence of AWGN noise </vt:lpstr>
      <vt:lpstr>PowerPoint Presentation</vt:lpstr>
      <vt:lpstr>Echo is at blind speed (Single DLC) </vt:lpstr>
      <vt:lpstr>PowerPoint Presentation</vt:lpstr>
      <vt:lpstr>Clutter Attenuation</vt:lpstr>
      <vt:lpstr>Clutter Attenuation</vt:lpstr>
      <vt:lpstr>Clutter Attenuation</vt:lpstr>
      <vt:lpstr>PowerPoint Presentation</vt:lpstr>
      <vt:lpstr>Input and Output Plots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EED 374 Radar Engineering  Delay Line Canceller(DLC)</dc:title>
  <dc:creator>Dushyant Singh Satyapal</dc:creator>
  <cp:lastModifiedBy>Dushyant Singh Satyapal</cp:lastModifiedBy>
  <cp:revision>9</cp:revision>
  <dcterms:created xsi:type="dcterms:W3CDTF">2023-04-26T14:07:23Z</dcterms:created>
  <dcterms:modified xsi:type="dcterms:W3CDTF">2023-04-27T05:08:30Z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0x0101008AF790CE0246C941957C8D17704AE2DA</vt:lpwstr>
  </property>
</Properties>
</file>

<file path=docProps/thumbnail.jpeg>
</file>